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6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264B7-D73E-4F7F-8399-E857039A0AC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8532F-48AF-47E8-9139-E9576111D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40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E8B413D-BF41-4F56-A68A-1C0460F46E57}" type="slidenum">
              <a:rPr lang="ru-RU">
                <a:latin typeface="Tahoma" pitchFamily="34" charset="0"/>
              </a:rPr>
              <a:pPr eaLnBrk="1" hangingPunct="1"/>
              <a:t>1</a:t>
            </a:fld>
            <a:endParaRPr lang="ru-RU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9CED48A-F243-442E-9668-593D8A610B74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50531A8-D9A9-4CF5-8EE7-D468541960F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137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ru-RU" sz="1400">
                <a:solidFill>
                  <a:srgbClr val="FFFF00"/>
                </a:solidFill>
              </a:rPr>
              <a:t>МИНИСТЕРСТВО </a:t>
            </a:r>
            <a:r>
              <a:rPr kumimoji="1" lang="en-US" sz="1400">
                <a:solidFill>
                  <a:srgbClr val="FFFF00"/>
                </a:solidFill>
              </a:rPr>
              <a:t> </a:t>
            </a:r>
            <a:r>
              <a:rPr kumimoji="1" lang="ru-RU" sz="1400">
                <a:solidFill>
                  <a:srgbClr val="FFFF00"/>
                </a:solidFill>
              </a:rPr>
              <a:t>ОБРАЗОВАНИЯ И НАУКИ РОССИЙСКОЙ ФЕДЕРАЦИИ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ФЕДЕРАЛЬНОЕ ГОСУДАРСТВЕННОЕ БЮДЖЕТНОЕ ОБРАЗОВАТЕЛЬНОЕ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УЧРЕЖДЕНИЕ ВЫСШЕГО ОБРАЗОВАНИЯ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«РОСТОВСКИЙ ГОСУДАРСТВЕННЫЙ ЭКОНОМИЧЕСКИЙ УНИВЕРСИТЕТ (РИНХ)»</a:t>
            </a:r>
            <a:endParaRPr lang="ru-RU" sz="1400"/>
          </a:p>
        </p:txBody>
      </p:sp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>
            <a:off x="3149600" y="2806700"/>
            <a:ext cx="2589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ru-RU" sz="1400">
                <a:solidFill>
                  <a:srgbClr val="FFFF00"/>
                </a:solidFill>
              </a:rPr>
              <a:t>ЮРИДИЧЕСКИЙ ФАКУЛЬТЕТ </a:t>
            </a:r>
            <a:endParaRPr lang="ru-RU" sz="1400"/>
          </a:p>
        </p:txBody>
      </p:sp>
      <p:sp>
        <p:nvSpPr>
          <p:cNvPr id="4" name="Прямоугольник 3"/>
          <p:cNvSpPr/>
          <p:nvPr/>
        </p:nvSpPr>
        <p:spPr>
          <a:xfrm>
            <a:off x="241300" y="3224213"/>
            <a:ext cx="8713788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КАФЕДРА СУДЕБНОЙ ЭКСПЕРТИЗЫ И КРИМИНАЛИСТИКИ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6513" y="3789363"/>
            <a:ext cx="411480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ИНФОРМАЦИОННЫЙ МАТЕРИАЛ</a:t>
            </a:r>
          </a:p>
        </p:txBody>
      </p:sp>
      <p:sp>
        <p:nvSpPr>
          <p:cNvPr id="3078" name="Прямоугольник 5"/>
          <p:cNvSpPr>
            <a:spLocks noChangeArrowheads="1"/>
          </p:cNvSpPr>
          <p:nvPr/>
        </p:nvSpPr>
        <p:spPr bwMode="auto">
          <a:xfrm>
            <a:off x="241300" y="4292600"/>
            <a:ext cx="878522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FFC000"/>
                </a:solidFill>
              </a:rPr>
              <a:t>«ОРГАНИЗАЦИЯ И СОВЕРШЕНСТВОВАНИЕ ДЕЯТЕЛЬНОСТИ ЭКСПЕРТНО-КРИМИНАЛИСТИЧЕСКИХ ПОДРАЗДЕЛЕНИЙ ОРГАНОВ ВНУТРЕННИХ ДЕЛ»</a:t>
            </a:r>
            <a:endParaRPr lang="ru-RU" sz="3200" b="1" dirty="0">
              <a:solidFill>
                <a:srgbClr val="FFC000"/>
              </a:solidFill>
            </a:endParaRPr>
          </a:p>
        </p:txBody>
      </p:sp>
      <p:pic>
        <p:nvPicPr>
          <p:cNvPr id="3079" name="Picture 8" descr="C:\Users\Leon\Desktop\ЛОГОТИП РИН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222375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465087"/>
      </p:ext>
    </p:extLst>
  </p:cSld>
  <p:clrMapOvr>
    <a:masterClrMapping/>
  </p:clrMapOvr>
  <p:transition spd="slow" advTm="168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В настоящее время в ЭКЦ </a:t>
            </a:r>
            <a:r>
              <a:rPr lang="ru-RU" sz="2400" b="1" dirty="0" smtClean="0">
                <a:solidFill>
                  <a:srgbClr val="FFC000"/>
                </a:solidFill>
              </a:rPr>
              <a:t>выполняются </a:t>
            </a:r>
            <a:r>
              <a:rPr lang="ru-RU" sz="2400" b="1" dirty="0">
                <a:solidFill>
                  <a:srgbClr val="FFC000"/>
                </a:solidFill>
              </a:rPr>
              <a:t>разнообразные виды экспертиз — криминалистические, </a:t>
            </a:r>
            <a:r>
              <a:rPr lang="ru-RU" sz="2400" b="1" dirty="0" err="1">
                <a:solidFill>
                  <a:srgbClr val="FFC000"/>
                </a:solidFill>
              </a:rPr>
              <a:t>взрывотехнические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генотипоскопические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фоноскопические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геммологические</a:t>
            </a:r>
            <a:r>
              <a:rPr lang="ru-RU" sz="2400" b="1" dirty="0">
                <a:solidFill>
                  <a:srgbClr val="FFC000"/>
                </a:solidFill>
              </a:rPr>
              <a:t>, пожарно-технические, бухгалтерские, экспертизы в сфере компьютерных технологий и т.д., что позволяет службам, задействованным в раскрытии и расследовании преступлений, иметь научно обоснованную и аргументированную поддержку в формировании следственных версий, проведении оперативно-розыскных мероприятий, установлении истины по уголовному делу.</a:t>
            </a:r>
          </a:p>
        </p:txBody>
      </p:sp>
    </p:spTree>
    <p:extLst>
      <p:ext uri="{BB962C8B-B14F-4D97-AF65-F5344CB8AC3E}">
        <p14:creationId xmlns:p14="http://schemas.microsoft.com/office/powerpoint/2010/main" val="1688058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Наряду со ставшими традиционными криминалистическими экспертизами, которые проводятся практически в каждом </a:t>
            </a:r>
            <a:r>
              <a:rPr lang="ru-RU" sz="2400" b="1" dirty="0" smtClean="0">
                <a:solidFill>
                  <a:srgbClr val="FFC000"/>
                </a:solidFill>
              </a:rPr>
              <a:t>ЭКП, </a:t>
            </a:r>
            <a:r>
              <a:rPr lang="ru-RU" sz="2400" b="1" dirty="0">
                <a:solidFill>
                  <a:srgbClr val="FFC000"/>
                </a:solidFill>
              </a:rPr>
              <a:t>в последние годы появляются и развиваются новые виды экспертиз, потребность в которых вызвана меняющимся характером преступности, увеличением числа таких преступлений, как похищение людей, терроризм, вымогательство, криминальные взрывы, подделка и изготовление вредных для здоровья продуктов питания, в области компьютерных технологий.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В первую очередь, это — </a:t>
            </a:r>
            <a:r>
              <a:rPr lang="ru-RU" sz="2400" b="1" dirty="0" err="1">
                <a:solidFill>
                  <a:srgbClr val="FFC000"/>
                </a:solidFill>
              </a:rPr>
              <a:t>взрывотехнические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фоноскопические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одорологические</a:t>
            </a:r>
            <a:r>
              <a:rPr lang="ru-RU" sz="2400" b="1" dirty="0">
                <a:solidFill>
                  <a:srgbClr val="FFC000"/>
                </a:solidFill>
              </a:rPr>
              <a:t>, генетические, компьютерно-технические экспертизы, исследования контрафактной продукции и ряд других. Сегодня в органах внутренних дел выполняется 24 вида экспертиз, из них 17 относятся к специальным, годовые объемы работ по которым постоянно растут.</a:t>
            </a:r>
          </a:p>
        </p:txBody>
      </p:sp>
    </p:spTree>
    <p:extLst>
      <p:ext uri="{BB962C8B-B14F-4D97-AF65-F5344CB8AC3E}">
        <p14:creationId xmlns:p14="http://schemas.microsoft.com/office/powerpoint/2010/main" val="4177088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12845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Так, в </a:t>
            </a:r>
            <a:r>
              <a:rPr lang="ru-RU" sz="2400" b="1" dirty="0" smtClean="0">
                <a:solidFill>
                  <a:srgbClr val="FFC000"/>
                </a:solidFill>
              </a:rPr>
              <a:t>ЭКЦ МВД России и </a:t>
            </a:r>
            <a:r>
              <a:rPr lang="ru-RU" sz="2400" b="1" dirty="0">
                <a:solidFill>
                  <a:srgbClr val="FFC000"/>
                </a:solidFill>
              </a:rPr>
              <a:t>практически во всех ЭКЦ системы внутренних дел выполняются физико-химические, пищевые и автотехнические экспертизы, в 66 региональных центрах — </a:t>
            </a:r>
            <a:r>
              <a:rPr lang="ru-RU" sz="2400" b="1" dirty="0" err="1">
                <a:solidFill>
                  <a:srgbClr val="FFC000"/>
                </a:solidFill>
              </a:rPr>
              <a:t>взрыво</a:t>
            </a:r>
            <a:r>
              <a:rPr lang="ru-RU" sz="2400" b="1" dirty="0">
                <a:solidFill>
                  <a:srgbClr val="FFC000"/>
                </a:solidFill>
              </a:rPr>
              <a:t>- и пожарно-технические, в 47 — биологические, в 17 — организованы лаборатории по производству </a:t>
            </a:r>
            <a:r>
              <a:rPr lang="ru-RU" sz="2400" b="1" dirty="0" err="1">
                <a:solidFill>
                  <a:srgbClr val="FFC000"/>
                </a:solidFill>
              </a:rPr>
              <a:t>генотипоскопических</a:t>
            </a:r>
            <a:r>
              <a:rPr lang="ru-RU" sz="2400" b="1" dirty="0">
                <a:solidFill>
                  <a:srgbClr val="FFC000"/>
                </a:solidFill>
              </a:rPr>
              <a:t> экспертиз, общеизвестных как ДНК-экспертизы, в 4 — отделения исследования запаховых следов. Кроме того, в 58 регионах созданы медико-криминалистические группы для идентификации неопознанных трупов. Сейчас на различных стадиях формирования находятся подразделения судебно-экономических экспертиз, способные проводить исследования по всем направлениям, включая производство судебно-бухгалтерских, налоговых, финансово-аналитических и финансово- кредитных экспертиз.</a:t>
            </a:r>
          </a:p>
        </p:txBody>
      </p:sp>
    </p:spTree>
    <p:extLst>
      <p:ext uri="{BB962C8B-B14F-4D97-AF65-F5344CB8AC3E}">
        <p14:creationId xmlns:p14="http://schemas.microsoft.com/office/powerpoint/2010/main" val="422994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96752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Нагрузка в год на </a:t>
            </a:r>
            <a:r>
              <a:rPr lang="ru-RU" sz="2400" b="1" dirty="0">
                <a:solidFill>
                  <a:srgbClr val="FFC000"/>
                </a:solidFill>
              </a:rPr>
              <a:t>одного эксперта </a:t>
            </a:r>
            <a:r>
              <a:rPr lang="ru-RU" sz="2400" b="1" dirty="0" smtClean="0">
                <a:solidFill>
                  <a:srgbClr val="FFC000"/>
                </a:solidFill>
              </a:rPr>
              <a:t>при производстве криминалистических экспертиз составляет  </a:t>
            </a:r>
            <a:r>
              <a:rPr lang="ru-RU" sz="2400" b="1" dirty="0">
                <a:solidFill>
                  <a:srgbClr val="FFC000"/>
                </a:solidFill>
              </a:rPr>
              <a:t>более </a:t>
            </a:r>
            <a:r>
              <a:rPr lang="ru-RU" sz="2400" b="1" dirty="0" smtClean="0">
                <a:solidFill>
                  <a:srgbClr val="FFC000"/>
                </a:solidFill>
              </a:rPr>
              <a:t>150 </a:t>
            </a:r>
            <a:r>
              <a:rPr lang="ru-RU" sz="2400" b="1" dirty="0">
                <a:solidFill>
                  <a:srgbClr val="FFC000"/>
                </a:solidFill>
              </a:rPr>
              <a:t>экспертиз. 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В отдельных регионах эта цифра намного выше.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46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В ЭКП </a:t>
            </a:r>
            <a:r>
              <a:rPr lang="ru-RU" sz="2400" b="1" dirty="0" smtClean="0">
                <a:solidFill>
                  <a:srgbClr val="FFC000"/>
                </a:solidFill>
              </a:rPr>
              <a:t>ОВД субъектов </a:t>
            </a:r>
            <a:r>
              <a:rPr lang="ru-RU" sz="2400" b="1" dirty="0">
                <a:solidFill>
                  <a:srgbClr val="FFC000"/>
                </a:solidFill>
              </a:rPr>
              <a:t>Российской Федерации имеются 160 специалистов-взрывотехников, прошедших специальную подготовку. В настоящее время в </a:t>
            </a:r>
            <a:r>
              <a:rPr lang="ru-RU" sz="2400" b="1" dirty="0" smtClean="0">
                <a:solidFill>
                  <a:srgbClr val="FFC000"/>
                </a:solidFill>
              </a:rPr>
              <a:t>ЭКЦ МВД России создана </a:t>
            </a:r>
            <a:r>
              <a:rPr lang="ru-RU" sz="2400" b="1" dirty="0">
                <a:solidFill>
                  <a:srgbClr val="FFC000"/>
                </a:solidFill>
              </a:rPr>
              <a:t>и пополняется коллекция образцов </a:t>
            </a:r>
            <a:r>
              <a:rPr lang="ru-RU" sz="2400" b="1" dirty="0" err="1">
                <a:solidFill>
                  <a:srgbClr val="FFC000"/>
                </a:solidFill>
              </a:rPr>
              <a:t>взрывотехнических</a:t>
            </a:r>
            <a:r>
              <a:rPr lang="ru-RU" sz="2400" b="1" dirty="0">
                <a:solidFill>
                  <a:srgbClr val="FFC000"/>
                </a:solidFill>
              </a:rPr>
              <a:t> устройств, содержащая порядка 3 тыс. объектов; подготовлены учебные пособия и методические рекомендации, в том числе по расчету поражающих факторов взрыва, исследованиям ВВ и ВУ как промышленного, так и самодельного изготовления. По заданию и при непосредственном участии специалистов Центра разработана и принята на вооружение органов внутренних дел передвижная </a:t>
            </a:r>
            <a:r>
              <a:rPr lang="ru-RU" sz="2400" b="1" dirty="0" err="1">
                <a:solidFill>
                  <a:srgbClr val="FFC000"/>
                </a:solidFill>
              </a:rPr>
              <a:t>взрывотехническая</a:t>
            </a:r>
            <a:r>
              <a:rPr lang="ru-RU" sz="2400" b="1" dirty="0">
                <a:solidFill>
                  <a:srgbClr val="FFC000"/>
                </a:solidFill>
              </a:rPr>
              <a:t> лаборатория, укомплектованная всем необходимым для качественного осмотра и исследования места взрыва.</a:t>
            </a:r>
          </a:p>
        </p:txBody>
      </p:sp>
    </p:spTree>
    <p:extLst>
      <p:ext uri="{BB962C8B-B14F-4D97-AF65-F5344CB8AC3E}">
        <p14:creationId xmlns:p14="http://schemas.microsoft.com/office/powerpoint/2010/main" val="4122655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Расширяется спектр, совершенствуются технологии автоматизированных систем ведения картотек следов и объектов, изъятых с мест нераскрытых преступлений. Ежегодно результаты проверок по экспертно-криминалистическим учетам способствуют раскрытию и расследованию полумиллиона преступлений. В результате проверок следов и объектов в </a:t>
            </a:r>
            <a:r>
              <a:rPr lang="ru-RU" sz="2400" b="1" dirty="0" smtClean="0">
                <a:solidFill>
                  <a:srgbClr val="FFC000"/>
                </a:solidFill>
              </a:rPr>
              <a:t>2013 </a:t>
            </a:r>
            <a:r>
              <a:rPr lang="ru-RU" sz="2400" b="1" dirty="0">
                <a:solidFill>
                  <a:srgbClr val="FFC000"/>
                </a:solidFill>
              </a:rPr>
              <a:t>г. по экспертно- криминалистическим учетам получена розыскная информация по более чем 400 тыс. преступлений.</a:t>
            </a:r>
          </a:p>
        </p:txBody>
      </p:sp>
    </p:spTree>
    <p:extLst>
      <p:ext uri="{BB962C8B-B14F-4D97-AF65-F5344CB8AC3E}">
        <p14:creationId xmlns:p14="http://schemas.microsoft.com/office/powerpoint/2010/main" val="572001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430" y="980728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Хорошие </a:t>
            </a:r>
            <a:r>
              <a:rPr lang="ru-RU" sz="2400" b="1" dirty="0">
                <a:solidFill>
                  <a:srgbClr val="FFC000"/>
                </a:solidFill>
              </a:rPr>
              <a:t>результаты по установлению лиц, совершивших тяжкие преступления, дает внедрение в экспертную практику автоматизированных программных комплексов. 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Так</a:t>
            </a:r>
            <a:r>
              <a:rPr lang="ru-RU" sz="2400" b="1" dirty="0">
                <a:solidFill>
                  <a:srgbClr val="FFC000"/>
                </a:solidFill>
              </a:rPr>
              <a:t>, развитие автоматизированных дактилоскопических идентификационных систем (АДИС) в настоящее время выходит на уровень создания региональных и межрегиональных комплексов с объемами баз данных в несколько миллионов </a:t>
            </a:r>
            <a:r>
              <a:rPr lang="ru-RU" sz="2400" b="1" dirty="0" err="1">
                <a:solidFill>
                  <a:srgbClr val="FFC000"/>
                </a:solidFill>
              </a:rPr>
              <a:t>дактилокарт</a:t>
            </a:r>
            <a:r>
              <a:rPr lang="ru-RU" sz="2400" b="1" dirty="0">
                <a:solidFill>
                  <a:srgbClr val="FFC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02628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Продолжается формирование всероссийского банка данных экспериментального отстрела производимого в Российской Федерации и закупаемого за рубежом нарезного огнестрельного оружия. По состоянию на </a:t>
            </a:r>
            <a:r>
              <a:rPr lang="ru-RU" sz="2400" b="1" dirty="0" smtClean="0">
                <a:solidFill>
                  <a:srgbClr val="FFC000"/>
                </a:solidFill>
              </a:rPr>
              <a:t>1.04.2014 </a:t>
            </a:r>
            <a:r>
              <a:rPr lang="ru-RU" sz="2400" b="1" dirty="0">
                <a:solidFill>
                  <a:srgbClr val="FFC000"/>
                </a:solidFill>
              </a:rPr>
              <a:t>г. на учет ФПГТ поставлены пули и гильзы, стреляные из </a:t>
            </a:r>
            <a:r>
              <a:rPr lang="ru-RU" sz="2400" b="1" dirty="0" smtClean="0">
                <a:solidFill>
                  <a:srgbClr val="FFC000"/>
                </a:solidFill>
              </a:rPr>
              <a:t>1976 </a:t>
            </a:r>
            <a:r>
              <a:rPr lang="ru-RU" sz="2400" b="1" dirty="0">
                <a:solidFill>
                  <a:srgbClr val="FFC000"/>
                </a:solidFill>
              </a:rPr>
              <a:t>779 единиц служебного и гражданского оружия с нарезным стволом.</a:t>
            </a:r>
          </a:p>
        </p:txBody>
      </p:sp>
    </p:spTree>
    <p:extLst>
      <p:ext uri="{BB962C8B-B14F-4D97-AF65-F5344CB8AC3E}">
        <p14:creationId xmlns:p14="http://schemas.microsoft.com/office/powerpoint/2010/main" val="49033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490246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37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443842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Государственная судебно-экспертная деятельность осуществляется в процессе судопроизводства государственными судебно-экспертными учреждениями и государственными судебными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экспертами, </a:t>
            </a:r>
            <a:r>
              <a:rPr lang="ru-RU" sz="2400" b="1" dirty="0">
                <a:solidFill>
                  <a:srgbClr val="FFC000"/>
                </a:solidFill>
              </a:rPr>
              <a:t>состоит в организации и производстве судебной экспертизы.</a:t>
            </a:r>
          </a:p>
        </p:txBody>
      </p:sp>
    </p:spTree>
    <p:extLst>
      <p:ext uri="{BB962C8B-B14F-4D97-AF65-F5344CB8AC3E}">
        <p14:creationId xmlns:p14="http://schemas.microsoft.com/office/powerpoint/2010/main" val="331824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12845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Произошедшие за последние пять лет изменения нормативно-правового регулирования в области борьбы с преступностью, введение в действие новых Уголовного кодекса Российской Федерации и Уголовно-процессуального кодекса Российской Федерации, принятие Федерального закона «О государственной судебно-экспертной деятельности в Российской Федерации», безусловно, нашли свое отражение и в организации деятельности экспертно-криминалистических подразделений органов внутренних дел.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Характер правовых норм, установленных Федеральным законом «О государственной судебно-экспертной деятельности в Российской Федерации» и УПК РФ, потребовал более четкого организационного разделения субъектов судебно- экспертной деятельности и участников уголовного судопроизводства, выполняющих функцию обвинения.</a:t>
            </a:r>
          </a:p>
        </p:txBody>
      </p:sp>
    </p:spTree>
    <p:extLst>
      <p:ext uri="{BB962C8B-B14F-4D97-AF65-F5344CB8AC3E}">
        <p14:creationId xmlns:p14="http://schemas.microsoft.com/office/powerpoint/2010/main" val="1071122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При производстве судебной экспертизы эксперт независим, он не может находиться в какой-либо зависимости от органа или лица, назначивших судебную экспертизу, сторон и других лиц, заинтересованных в исходе дела. Эксперт дает заключение, основываясь на результатах проведенных исследований в соответствии со своими специальными знаниями.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Не допускается воздействие на эксперта со стороны судов, судей, органов дознания, лиц, производящих дознание, следователей и прокуроров, а также иных государственных органов, организаций, объединений и отдельных лиц в целях получения заключения в пользу кого-либо из участников процесса или в интересах других лиц</a:t>
            </a:r>
            <a:r>
              <a:rPr lang="ru-RU" sz="2400" b="1" dirty="0" smtClean="0">
                <a:solidFill>
                  <a:srgbClr val="FFC000"/>
                </a:solidFill>
              </a:rPr>
              <a:t>. (ст.7 №73-ФЗ «</a:t>
            </a:r>
            <a:r>
              <a:rPr lang="ru-RU" sz="2400" b="1" dirty="0">
                <a:solidFill>
                  <a:srgbClr val="FFC000"/>
                </a:solidFill>
              </a:rPr>
              <a:t>О государственной судебно-экспертной деятельности в Российской </a:t>
            </a:r>
            <a:r>
              <a:rPr lang="ru-RU" sz="2400" b="1" dirty="0" smtClean="0">
                <a:solidFill>
                  <a:srgbClr val="FFC000"/>
                </a:solidFill>
              </a:rPr>
              <a:t>Федерации»).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7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3371" y="908720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Судебная </a:t>
            </a:r>
            <a:r>
              <a:rPr lang="ru-RU" sz="2400" b="1" dirty="0">
                <a:solidFill>
                  <a:srgbClr val="FFC000"/>
                </a:solidFill>
              </a:rPr>
              <a:t>экспертиза - процессуальное действие, состоящее из проведения исследований и дачи заключения экспертом по вопросам, разрешение которых требует специальных знаний в области науки, техники, искусства или ремесла и которые поставлены перед экспертом судом, судьей, органом дознания, лицом, производящим дознание, следователем или прокурором, в целях установления обстоятельств, подлежащих доказыванию по конкретному </a:t>
            </a:r>
            <a:r>
              <a:rPr lang="ru-RU" sz="2400" b="1" dirty="0" smtClean="0">
                <a:solidFill>
                  <a:srgbClr val="FFC000"/>
                </a:solidFill>
              </a:rPr>
              <a:t>делу.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     </a:t>
            </a:r>
            <a:r>
              <a:rPr lang="ru-RU" sz="2400" b="1" dirty="0" smtClean="0">
                <a:solidFill>
                  <a:srgbClr val="FFC000"/>
                </a:solidFill>
              </a:rPr>
              <a:t>Заключение </a:t>
            </a:r>
            <a:r>
              <a:rPr lang="ru-RU" sz="2400" b="1" dirty="0">
                <a:solidFill>
                  <a:srgbClr val="FFC000"/>
                </a:solidFill>
              </a:rPr>
              <a:t>эксперта - письменный документ, отражающий ход и результаты исследований, проведенных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экспертом.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44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Государственным судебным экспертом является аттестованный работник государственного судебно-экспертного учреждения, производящий судебную экспертизу в порядке исполнения своих должностных обязанностей.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852936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Должность эксперта в государственных судебно-экспертных учреждениях может занимать гражданин Российской Федерации, имеющий высшее профессиональное образование и прошедший последующую подготовку по конкретной экспертной специальности в порядке, установленном нормативными правовыми актами соответствующих федеральных органов исполнительной власти. </a:t>
            </a:r>
          </a:p>
        </p:txBody>
      </p:sp>
    </p:spTree>
    <p:extLst>
      <p:ext uri="{BB962C8B-B14F-4D97-AF65-F5344CB8AC3E}">
        <p14:creationId xmlns:p14="http://schemas.microsoft.com/office/powerpoint/2010/main" val="540154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5201" y="54868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Определение уровня профессиональной подготовки экспертов и аттестация их на право самостоятельного производства судебной экспертизы осуществляются экспертно-квалификационными комиссиями в порядке, установленном нормативными правовыми актами соответствующих федеральных органов исполнительной власти. Уровень профессиональной подготовки экспертов подлежит пересмотру указанными комиссиями каждые пять лет.</a:t>
            </a:r>
          </a:p>
        </p:txBody>
      </p:sp>
    </p:spTree>
    <p:extLst>
      <p:ext uri="{BB962C8B-B14F-4D97-AF65-F5344CB8AC3E}">
        <p14:creationId xmlns:p14="http://schemas.microsoft.com/office/powerpoint/2010/main" val="3625011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363" y="1556792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Эксперт обязан: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принять к производству порученную ему руководителем соответствующего государственного судебно-экспертного учреждения судебную экспертизу;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провести полное исследование представленных ему объектов и материалов дела, дать обоснованное и объективное заключение по поставленным перед ним вопросам;</a:t>
            </a:r>
          </a:p>
        </p:txBody>
      </p:sp>
    </p:spTree>
    <p:extLst>
      <p:ext uri="{BB962C8B-B14F-4D97-AF65-F5344CB8AC3E}">
        <p14:creationId xmlns:p14="http://schemas.microsoft.com/office/powerpoint/2010/main" val="2023930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составить мотивированное письменное сообщение о невозможности дать заключение и направить данное сообщение в орган или лицу, которые назначили судебную экспертизу, если поставленные вопросы выходят за пределы специальных знаний эксперта, объекты исследований и материалы дела непригодны или недостаточны для проведения исследований и дачи заключения и эксперту отказано в их дополнении, современный уровень развития науки не позволяет ответить на поставленные вопросы;</a:t>
            </a:r>
          </a:p>
        </p:txBody>
      </p:sp>
    </p:spTree>
    <p:extLst>
      <p:ext uri="{BB962C8B-B14F-4D97-AF65-F5344CB8AC3E}">
        <p14:creationId xmlns:p14="http://schemas.microsoft.com/office/powerpoint/2010/main" val="3604078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не разглашать сведения, которые стали ему известны в связи с производством судебной экспертизы, в том числе сведения, которые могут ограничить конституционные права граждан, а также сведения, составляющие государственную, коммерческую или иную охраняемую законом тайну;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обеспечить сохранность представленных объектов исследований и материалов дела.</a:t>
            </a:r>
          </a:p>
        </p:txBody>
      </p:sp>
    </p:spTree>
    <p:extLst>
      <p:ext uri="{BB962C8B-B14F-4D97-AF65-F5344CB8AC3E}">
        <p14:creationId xmlns:p14="http://schemas.microsoft.com/office/powerpoint/2010/main" val="3157137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Эксперт не вправе: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принимать поручения о производстве судебной экспертизы непосредственно от каких-либо органов или лиц, за исключением руководителя государственного судебно-экспертного учреждения;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осуществлять судебно-экспертную деятельность в качестве негосударственного эксперта;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вступать в личные контакты с участниками процесса, если это ставит под сомнение его незаинтересованность в исходе дела;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самостоятельно собирать материалы для производства судебной экспертизы;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сообщать кому-либо о результатах судебной экспертизы, за исключением органа или лица, ее назначивших;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уничтожать объекты исследований либо существенно изменять их свойства без разрешения органа или лица, назначивших судебную экспертизу.</a:t>
            </a:r>
          </a:p>
        </p:txBody>
      </p:sp>
    </p:spTree>
    <p:extLst>
      <p:ext uri="{BB962C8B-B14F-4D97-AF65-F5344CB8AC3E}">
        <p14:creationId xmlns:p14="http://schemas.microsoft.com/office/powerpoint/2010/main" val="3405889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Эксперт вправе: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ходатайствовать перед руководителем соответствующего государственного судебно-экспертного учреждения о привлечении к производству судебной экспертизы других экспертов, если это необходимо для проведения исследований и дачи заключения;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делать подлежащие занесению в протокол следственного действия или судебного заседания заявления по поводу неправильного истолкования участниками процесса его заключения или показаний;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обжаловать в установленном законом порядке действия органа или лица, назначивших судебную экспертизу, если они нарушают права эксперта.</a:t>
            </a:r>
          </a:p>
        </p:txBody>
      </p:sp>
    </p:spTree>
    <p:extLst>
      <p:ext uri="{BB962C8B-B14F-4D97-AF65-F5344CB8AC3E}">
        <p14:creationId xmlns:p14="http://schemas.microsoft.com/office/powerpoint/2010/main" val="30681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Основаниями производства судебной экспертизы в государственном судебно-экспертном учреждении являются определение суда, постановления судьи, лица, производящего дознание, следователя или прокурора. Судебная экспертиза считается назначенной со дня вынесения соответствующего определения или постановления.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Орган или лицо, назначившие судебную экспертизу, представляют объекты исследований и материалы дела, необходимые для проведения исследований и дачи заключения эксперта.</a:t>
            </a:r>
          </a:p>
        </p:txBody>
      </p:sp>
    </p:spTree>
    <p:extLst>
      <p:ext uri="{BB962C8B-B14F-4D97-AF65-F5344CB8AC3E}">
        <p14:creationId xmlns:p14="http://schemas.microsoft.com/office/powerpoint/2010/main" val="97877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Сегодня активное использование криминалистических средств и методов становится одной из наиболее результативных форм борьбы с преступностью. В России ежегодно свидетелями выступают около 10 миллионов человек. Из этого количества примерно четверть подвергается угрозам и насилию и меняет свои показания. Это одна из причин, заставляющая постоянно искать пути повышения более эффективного использования вещественных доказательств в расследовании преступлений. В результате на протяжении последних лет отмечается устойчивое увеличение объемов экспертно-криминалистической работы, повышение ее результативности.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12010278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87967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Производство дополнительной судебной экспертизы, назначенной в случае недостаточной ясности или полноты ранее данного заключения, поручается тому же или другому эксперту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     Производство повторной судебной экспертизы, назначенной в связи с возникшими у суда, судьи, лица, производящего дознание, следователя или прокурора сомнениями в правильности или обоснованности ранее данного заключения по тем же вопросам, поручается другому эксперту или другой комиссии экспертов.</a:t>
            </a:r>
          </a:p>
        </p:txBody>
      </p:sp>
    </p:spTree>
    <p:extLst>
      <p:ext uri="{BB962C8B-B14F-4D97-AF65-F5344CB8AC3E}">
        <p14:creationId xmlns:p14="http://schemas.microsoft.com/office/powerpoint/2010/main" val="1582898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906" y="836712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Комиссионная судебная экспертиза производится несколькими, но не менее чем двумя экспертами одной или разных специальностей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     Комиссионный характер судебной экспертизы определяется органом или лицом, ее назначившими, либо руководителем государственного судебно-экспертного учреждения.</a:t>
            </a:r>
          </a:p>
        </p:txBody>
      </p:sp>
    </p:spTree>
    <p:extLst>
      <p:ext uri="{BB962C8B-B14F-4D97-AF65-F5344CB8AC3E}">
        <p14:creationId xmlns:p14="http://schemas.microsoft.com/office/powerpoint/2010/main" val="1455214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На основании проведенных исследований с учетом их результатов эксперт от своего имени или комиссия экспертов дают письменное заключение и подписывают его. Подписи эксперта или комиссии экспертов удостоверяются печатью государственного судебно-экспертного учреждения.</a:t>
            </a:r>
          </a:p>
        </p:txBody>
      </p:sp>
    </p:spTree>
    <p:extLst>
      <p:ext uri="{BB962C8B-B14F-4D97-AF65-F5344CB8AC3E}">
        <p14:creationId xmlns:p14="http://schemas.microsoft.com/office/powerpoint/2010/main" val="28223741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9092" y="620688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В заключении эксперта или комиссии экспертов должны быть отражены: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время и место производства судебной экспертизы;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основания производства судебной экспертизы;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сведения об органе или о лице, назначивших судебную экспертизу;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сведения о государственном судебно-экспертном учреждении, об эксперте (фамилия, имя, отчество, образование, специальность, стаж работы, ученая степень и ученое звание, занимаемая должность), которым поручено производство судебной экспертизы;</a:t>
            </a:r>
          </a:p>
        </p:txBody>
      </p:sp>
    </p:spTree>
    <p:extLst>
      <p:ext uri="{BB962C8B-B14F-4D97-AF65-F5344CB8AC3E}">
        <p14:creationId xmlns:p14="http://schemas.microsoft.com/office/powerpoint/2010/main" val="2053679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4490" y="476672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предупреждение эксперта в соответствии с законодательством Российской Федерации об ответственности за дачу заведомо ложного заключения;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вопросы, поставленные перед экспертом или комиссией экспертов;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объекты исследований и материалы дела, представленные эксперту для производства судебной экспертизы;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сведения об участниках процесса, присутствовавших при производстве судебной экспертизы;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содержание и результаты исследований с указанием примененных методов;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     оценка результатов исследований, обоснование и формулировка выводов по поставленным вопросам.</a:t>
            </a:r>
          </a:p>
        </p:txBody>
      </p:sp>
    </p:spTree>
    <p:extLst>
      <p:ext uri="{BB962C8B-B14F-4D97-AF65-F5344CB8AC3E}">
        <p14:creationId xmlns:p14="http://schemas.microsoft.com/office/powerpoint/2010/main" val="33241341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Материалы, иллюстрирующие заключение эксперта или комиссии экспертов, прилагаются к заключению и служат его составной частью. Документы, фиксирующие ход, условия и результаты исследований, хранятся в государственном судебно-экспертном учреждении. По требованию органа или лица, назначивших судебную экспертизу, указанные документы предоставляются для приобщения к делу.</a:t>
            </a:r>
          </a:p>
        </p:txBody>
      </p:sp>
    </p:spTree>
    <p:extLst>
      <p:ext uri="{BB962C8B-B14F-4D97-AF65-F5344CB8AC3E}">
        <p14:creationId xmlns:p14="http://schemas.microsoft.com/office/powerpoint/2010/main" val="36701150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Организации независимо от организационно-правовых форм и форм собственности обязаны безвозмездно предоставлять по запросам руководителей государственных судебно-экспертных учреждений образцы или каталоги своей продукции, техническую и технологическую документацию и другие информационные материалы, необходимые для производства судебной экспертизы. При этом государственные судебно-экспертные учреждения обеспечивают неразглашение полученных сведений, составляющих государственную, коммерческую или иную охраняемую законом тайну.</a:t>
            </a:r>
          </a:p>
        </p:txBody>
      </p:sp>
    </p:spTree>
    <p:extLst>
      <p:ext uri="{BB962C8B-B14F-4D97-AF65-F5344CB8AC3E}">
        <p14:creationId xmlns:p14="http://schemas.microsoft.com/office/powerpoint/2010/main" val="37976589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268760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Государственное судебно-экспертное учреждение вправе ходатайствовать перед судом, судьей, органом дознания, лицом, производящим дознание, следователем или прокурором о получении по окончании производства по делам предметов, являвшихся вещественными доказательствами, для использования в экспертной, научной и учебно-методической деятельности</a:t>
            </a:r>
            <a:r>
              <a:rPr lang="ru-RU" sz="2400" b="1" dirty="0" smtClean="0">
                <a:solidFill>
                  <a:srgbClr val="FFC000"/>
                </a:solidFill>
              </a:rPr>
              <a:t>. 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6430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659559"/>
            <a:ext cx="5365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C000"/>
                </a:solidFill>
              </a:rPr>
              <a:t>БЛАГОДАРЮ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154293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5380" y="404664"/>
            <a:ext cx="80648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Экспертами ЭКП ОВД ежегодно выполняется около 80% криминалистических экспертиз по уголовным делам, находящимся в производстве правоохранительных органов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  <a:endParaRPr lang="en-US" sz="2400" b="1" dirty="0" smtClean="0">
              <a:solidFill>
                <a:srgbClr val="FFC000"/>
              </a:solidFill>
            </a:endParaRPr>
          </a:p>
          <a:p>
            <a:r>
              <a:rPr lang="ru-RU" sz="2000" b="1" dirty="0">
                <a:solidFill>
                  <a:srgbClr val="FFC000"/>
                </a:solidFill>
              </a:rPr>
              <a:t>Эксперт - лицо, обладающее специальными знаниями и назначенное в порядке, установленном настоящим Кодексом, для производства судебной экспертизы и дачи заключения.</a:t>
            </a:r>
          </a:p>
          <a:p>
            <a:r>
              <a:rPr lang="en-US" sz="2000" b="1" dirty="0" smtClean="0">
                <a:solidFill>
                  <a:srgbClr val="FFC000"/>
                </a:solidFill>
              </a:rPr>
              <a:t>(</a:t>
            </a:r>
            <a:r>
              <a:rPr lang="ru-RU" sz="2000" b="1" dirty="0" smtClean="0">
                <a:solidFill>
                  <a:srgbClr val="FFC000"/>
                </a:solidFill>
              </a:rPr>
              <a:t>ст.57 УПК РФ)</a:t>
            </a:r>
            <a:endParaRPr lang="en-US" sz="20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smtClean="0">
                <a:solidFill>
                  <a:srgbClr val="FFC000"/>
                </a:solidFill>
              </a:rPr>
              <a:t>Практически все осмотры мест происшествия по тяжким преступлениям против личности проводятся с участием экспертно-криминалистической службы органов внутренних дел Российской Федерации.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Специалист </a:t>
            </a:r>
            <a:r>
              <a:rPr lang="ru-RU" sz="2000" b="1" dirty="0">
                <a:solidFill>
                  <a:srgbClr val="FFC000"/>
                </a:solidFill>
              </a:rPr>
              <a:t>- лицо, обладающее специальными знаниями, привлекаемое к участию в процессуальных действиях в порядке, установленном настоящим Кодексом, для содействия в обнаружении, закреплении и изъятии предметов и документов, применении технических средств в исследовании материалов уголовного дела, для постановки вопросов эксперту, а также для разъяснения сторонам и суду вопросов, входящих в его профессиональную компетенцию</a:t>
            </a:r>
            <a:r>
              <a:rPr lang="ru-RU" sz="2000" b="1" dirty="0" smtClean="0">
                <a:solidFill>
                  <a:srgbClr val="FFC000"/>
                </a:solidFill>
              </a:rPr>
              <a:t>. </a:t>
            </a:r>
            <a:r>
              <a:rPr lang="en-US" sz="2000" b="1" dirty="0">
                <a:solidFill>
                  <a:srgbClr val="FFC000"/>
                </a:solidFill>
              </a:rPr>
              <a:t>(</a:t>
            </a:r>
            <a:r>
              <a:rPr lang="ru-RU" sz="2000" b="1" dirty="0" smtClean="0">
                <a:solidFill>
                  <a:srgbClr val="FFC000"/>
                </a:solidFill>
              </a:rPr>
              <a:t>ст.58 </a:t>
            </a:r>
            <a:r>
              <a:rPr lang="ru-RU" sz="2000" b="1" dirty="0">
                <a:solidFill>
                  <a:srgbClr val="FFC000"/>
                </a:solidFill>
              </a:rPr>
              <a:t>УПК РФ)</a:t>
            </a:r>
            <a:endParaRPr lang="en-US" sz="2000" b="1" dirty="0">
              <a:solidFill>
                <a:srgbClr val="FFC000"/>
              </a:solidFill>
            </a:endParaRPr>
          </a:p>
          <a:p>
            <a:endParaRPr lang="ru-RU" sz="2000" b="1" dirty="0">
              <a:solidFill>
                <a:srgbClr val="FFC000"/>
              </a:solidFill>
            </a:endParaRPr>
          </a:p>
          <a:p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5846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Применение криминалистических средств и методов на сегодняшний день способствует созданию объективной доказательственной базы по более чем 2/3 (более 70%) всех раскрытых преступлений.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Одна из основных задач ЭКП ОВД — это эффективное применение криминалистических средств и методов при производстве следственных действий, важнейшим из которых является осмотр места происшествия. За последние 5 лет повысился уровень криминалистического обеспечения осмотров мест происшествий, сохранились положительные тенденции их результативности. Указанный период характеризуется ростом участия специалистов ЭКП в осмотрах мест происшествий на 25%. Благодаря тесному взаимодействию со следственными и оперативно- розыскными подразделениями полнее стали использоваться изъятые при осмотрах следы и другие вещественные доказательства.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31961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Положительные тенденции по результативности участия специалистов- криминалистов в осмотрах мест происшествий повлияли на увеличение количества проводимых экспертиз и исследований. Так, количество выполненных экспертиз с </a:t>
            </a:r>
            <a:r>
              <a:rPr lang="en-US" sz="2400" b="1" dirty="0" smtClean="0">
                <a:solidFill>
                  <a:srgbClr val="FFC000"/>
                </a:solidFill>
              </a:rPr>
              <a:t>2009</a:t>
            </a:r>
            <a:r>
              <a:rPr lang="ru-RU" sz="2400" b="1" dirty="0" smtClean="0">
                <a:solidFill>
                  <a:srgbClr val="FFC000"/>
                </a:solidFill>
              </a:rPr>
              <a:t> год</a:t>
            </a:r>
            <a:r>
              <a:rPr lang="ru-RU" sz="2400" b="1" dirty="0">
                <a:solidFill>
                  <a:srgbClr val="FFC000"/>
                </a:solidFill>
              </a:rPr>
              <a:t>а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>
                <a:solidFill>
                  <a:srgbClr val="FFC000"/>
                </a:solidFill>
              </a:rPr>
              <a:t>по настоящее время возросло на 50%, исследований по оперативным материалам — на 80%.</a:t>
            </a:r>
          </a:p>
        </p:txBody>
      </p:sp>
    </p:spTree>
    <p:extLst>
      <p:ext uri="{BB962C8B-B14F-4D97-AF65-F5344CB8AC3E}">
        <p14:creationId xmlns:p14="http://schemas.microsoft.com/office/powerpoint/2010/main" val="22152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556792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Рост </a:t>
            </a:r>
            <a:r>
              <a:rPr lang="ru-RU" sz="2400" b="1" dirty="0">
                <a:solidFill>
                  <a:srgbClr val="FFC000"/>
                </a:solidFill>
              </a:rPr>
              <a:t>числа зарегистрированных преступлений за последние годы, повышение требований нового УПК РФ к порядку формирования доказательственной базы, активизация усилий по укреплению взаимодействия служб и подразделений обусловили увеличение объемов работы ЭКП ОВД России практически по всем направлениям экспертной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16816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764704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Вопросы </a:t>
            </a:r>
            <a:r>
              <a:rPr lang="ru-RU" sz="2400" b="1" dirty="0">
                <a:solidFill>
                  <a:srgbClr val="FFC000"/>
                </a:solidFill>
              </a:rPr>
              <a:t>по повышению эффективности деятельности экспертно-криминалистических подразделений в борьбе с </a:t>
            </a:r>
            <a:r>
              <a:rPr lang="ru-RU" sz="2400" b="1" dirty="0" smtClean="0">
                <a:solidFill>
                  <a:srgbClr val="FFC000"/>
                </a:solidFill>
              </a:rPr>
              <a:t>преступностью постоянно рассматриваются на коллегиях </a:t>
            </a:r>
            <a:r>
              <a:rPr lang="ru-RU" sz="2400" b="1" dirty="0">
                <a:solidFill>
                  <a:srgbClr val="FFC000"/>
                </a:solidFill>
              </a:rPr>
              <a:t>МВД </a:t>
            </a:r>
            <a:r>
              <a:rPr lang="ru-RU" sz="2400" b="1" dirty="0" smtClean="0">
                <a:solidFill>
                  <a:srgbClr val="FFC000"/>
                </a:solidFill>
              </a:rPr>
              <a:t>России. 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В </a:t>
            </a:r>
            <a:r>
              <a:rPr lang="ru-RU" sz="2400" b="1" dirty="0">
                <a:solidFill>
                  <a:srgbClr val="FFC000"/>
                </a:solidFill>
              </a:rPr>
              <a:t>рамках реализации решений </a:t>
            </a:r>
            <a:r>
              <a:rPr lang="ru-RU" sz="2400" b="1" dirty="0" smtClean="0">
                <a:solidFill>
                  <a:srgbClr val="FFC000"/>
                </a:solidFill>
              </a:rPr>
              <a:t>коллегий </a:t>
            </a:r>
            <a:r>
              <a:rPr lang="ru-RU" sz="2400" b="1" dirty="0">
                <a:solidFill>
                  <a:srgbClr val="FFC000"/>
                </a:solidFill>
              </a:rPr>
              <a:t>ЭКЦ МВД России </a:t>
            </a:r>
            <a:r>
              <a:rPr lang="ru-RU" sz="2400" b="1" dirty="0" smtClean="0">
                <a:solidFill>
                  <a:srgbClr val="FFC000"/>
                </a:solidFill>
              </a:rPr>
              <a:t>осуществляет </a:t>
            </a:r>
            <a:r>
              <a:rPr lang="ru-RU" sz="2400" b="1" dirty="0">
                <a:solidFill>
                  <a:srgbClr val="FFC000"/>
                </a:solidFill>
              </a:rPr>
              <a:t>комплекс организационных мероприятий, в том числе и по упорядочению и переработке нормативно-правовой базы, регламентирующей экспертно-криминалистическую </a:t>
            </a:r>
            <a:r>
              <a:rPr lang="ru-RU" sz="2400" b="1" dirty="0" smtClean="0">
                <a:solidFill>
                  <a:srgbClr val="FFC000"/>
                </a:solidFill>
              </a:rPr>
              <a:t>деятельность.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7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949" y="764704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Проводится </a:t>
            </a:r>
            <a:r>
              <a:rPr lang="ru-RU" sz="2400" b="1" dirty="0">
                <a:solidFill>
                  <a:srgbClr val="FFC000"/>
                </a:solidFill>
              </a:rPr>
              <a:t>реорганизация ЭКП ОВД России, сформированы экспертно-криминалистические центры при МВД, </a:t>
            </a:r>
            <a:r>
              <a:rPr lang="ru-RU" sz="2400" b="1" dirty="0" smtClean="0">
                <a:solidFill>
                  <a:srgbClr val="FFC000"/>
                </a:solidFill>
              </a:rPr>
              <a:t>ГУ МВД России по республикам, краям и областям, </a:t>
            </a:r>
            <a:r>
              <a:rPr lang="ru-RU" sz="2400" b="1" dirty="0">
                <a:solidFill>
                  <a:srgbClr val="FFC000"/>
                </a:solidFill>
              </a:rPr>
              <a:t>УВД 85 субъектов Федерации, 20 УВДТ, УВД (ОВД) на режимных объектах и в закрытых административно-территориальных образованиях. Утверждены новые нормы </a:t>
            </a:r>
            <a:r>
              <a:rPr lang="ru-RU" sz="2400" b="1" dirty="0" err="1">
                <a:solidFill>
                  <a:srgbClr val="FFC000"/>
                </a:solidFill>
              </a:rPr>
              <a:t>положенности</a:t>
            </a:r>
            <a:r>
              <a:rPr lang="ru-RU" sz="2400" b="1" dirty="0">
                <a:solidFill>
                  <a:srgbClr val="FFC000"/>
                </a:solidFill>
              </a:rPr>
              <a:t> ЭКП </a:t>
            </a:r>
            <a:r>
              <a:rPr lang="ru-RU" sz="2400" b="1" dirty="0" smtClean="0">
                <a:solidFill>
                  <a:srgbClr val="FFC000"/>
                </a:solidFill>
              </a:rPr>
              <a:t>ОВД.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Переработаны </a:t>
            </a:r>
            <a:r>
              <a:rPr lang="ru-RU" sz="2400" b="1" dirty="0">
                <a:solidFill>
                  <a:srgbClr val="FFC000"/>
                </a:solidFill>
              </a:rPr>
              <a:t>системы учета и оценки деятельности ЭКП ОВД, формы статистической отчетности ЭКП, периодичность и порядок ее выдачи в ЭКЦ МВД России и ОВД субъектов Российской Федерации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6589134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405</TotalTime>
  <Words>2357</Words>
  <Application>Microsoft Office PowerPoint</Application>
  <PresentationFormat>Экран (4:3)</PresentationFormat>
  <Paragraphs>90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Leon</dc:creator>
  <cp:lastModifiedBy>Л. А. Бушмакина</cp:lastModifiedBy>
  <cp:revision>34</cp:revision>
  <dcterms:created xsi:type="dcterms:W3CDTF">2014-10-18T08:54:33Z</dcterms:created>
  <dcterms:modified xsi:type="dcterms:W3CDTF">2018-12-11T11:23:26Z</dcterms:modified>
</cp:coreProperties>
</file>