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360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264B7-D73E-4F7F-8399-E857039A0AC1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8532F-48AF-47E8-9139-E9576111D2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40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AE8B413D-BF41-4F56-A68A-1C0460F46E57}" type="slidenum">
              <a:rPr lang="ru-RU">
                <a:latin typeface="Tahoma" pitchFamily="34" charset="0"/>
              </a:rPr>
              <a:pPr eaLnBrk="1" hangingPunct="1"/>
              <a:t>1</a:t>
            </a:fld>
            <a:endParaRPr lang="ru-RU">
              <a:latin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D48A-F243-442E-9668-593D8A610B74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31A8-D9A9-4CF5-8EE7-D468541960F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D48A-F243-442E-9668-593D8A610B74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31A8-D9A9-4CF5-8EE7-D468541960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D48A-F243-442E-9668-593D8A610B74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31A8-D9A9-4CF5-8EE7-D468541960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D48A-F243-442E-9668-593D8A610B74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31A8-D9A9-4CF5-8EE7-D468541960F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D48A-F243-442E-9668-593D8A610B74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31A8-D9A9-4CF5-8EE7-D468541960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D48A-F243-442E-9668-593D8A610B74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31A8-D9A9-4CF5-8EE7-D468541960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D48A-F243-442E-9668-593D8A610B74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31A8-D9A9-4CF5-8EE7-D468541960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D48A-F243-442E-9668-593D8A610B74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31A8-D9A9-4CF5-8EE7-D468541960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D48A-F243-442E-9668-593D8A610B74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31A8-D9A9-4CF5-8EE7-D468541960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D48A-F243-442E-9668-593D8A610B74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31A8-D9A9-4CF5-8EE7-D468541960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D48A-F243-442E-9668-593D8A610B74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31A8-D9A9-4CF5-8EE7-D468541960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49CED48A-F243-442E-9668-593D8A610B74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650531A8-D9A9-4CF5-8EE7-D468541960F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1"/>
          <p:cNvSpPr>
            <a:spLocks noChangeArrowheads="1"/>
          </p:cNvSpPr>
          <p:nvPr/>
        </p:nvSpPr>
        <p:spPr bwMode="auto">
          <a:xfrm>
            <a:off x="179388" y="188913"/>
            <a:ext cx="871378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ru-RU" sz="1400">
                <a:solidFill>
                  <a:srgbClr val="FFFF00"/>
                </a:solidFill>
              </a:rPr>
              <a:t>МИНИСТЕРСТВО </a:t>
            </a:r>
            <a:r>
              <a:rPr kumimoji="1" lang="en-US" sz="1400">
                <a:solidFill>
                  <a:srgbClr val="FFFF00"/>
                </a:solidFill>
              </a:rPr>
              <a:t> </a:t>
            </a:r>
            <a:r>
              <a:rPr kumimoji="1" lang="ru-RU" sz="1400">
                <a:solidFill>
                  <a:srgbClr val="FFFF00"/>
                </a:solidFill>
              </a:rPr>
              <a:t>ОБРАЗОВАНИЯ И НАУКИ РОССИЙСКОЙ ФЕДЕРАЦИИ</a:t>
            </a:r>
          </a:p>
          <a:p>
            <a:pPr algn="ctr"/>
            <a:r>
              <a:rPr kumimoji="1" lang="ru-RU" sz="1400">
                <a:solidFill>
                  <a:srgbClr val="FFFF00"/>
                </a:solidFill>
              </a:rPr>
              <a:t>ФЕДЕРАЛЬНОЕ ГОСУДАРСТВЕННОЕ БЮДЖЕТНОЕ ОБРАЗОВАТЕЛЬНОЕ</a:t>
            </a:r>
          </a:p>
          <a:p>
            <a:pPr algn="ctr"/>
            <a:r>
              <a:rPr kumimoji="1" lang="ru-RU" sz="1400">
                <a:solidFill>
                  <a:srgbClr val="FFFF00"/>
                </a:solidFill>
              </a:rPr>
              <a:t>УЧРЕЖДЕНИЕ ВЫСШЕГО ОБРАЗОВАНИЯ</a:t>
            </a:r>
          </a:p>
          <a:p>
            <a:pPr algn="ctr"/>
            <a:r>
              <a:rPr kumimoji="1" lang="ru-RU" sz="1400">
                <a:solidFill>
                  <a:srgbClr val="FFFF00"/>
                </a:solidFill>
              </a:rPr>
              <a:t>«РОСТОВСКИЙ ГОСУДАРСТВЕННЫЙ ЭКОНОМИЧЕСКИЙ УНИВЕРСИТЕТ (РИНХ)»</a:t>
            </a:r>
            <a:endParaRPr lang="ru-RU" sz="1400"/>
          </a:p>
        </p:txBody>
      </p:sp>
      <p:sp>
        <p:nvSpPr>
          <p:cNvPr id="3075" name="Прямоугольник 2"/>
          <p:cNvSpPr>
            <a:spLocks noChangeArrowheads="1"/>
          </p:cNvSpPr>
          <p:nvPr/>
        </p:nvSpPr>
        <p:spPr bwMode="auto">
          <a:xfrm>
            <a:off x="3149600" y="2806700"/>
            <a:ext cx="25892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ru-RU" sz="1400">
                <a:solidFill>
                  <a:srgbClr val="FFFF00"/>
                </a:solidFill>
              </a:rPr>
              <a:t>ЮРИДИЧЕСКИЙ ФАКУЛЬТЕТ </a:t>
            </a:r>
            <a:endParaRPr lang="ru-RU" sz="1400"/>
          </a:p>
        </p:txBody>
      </p:sp>
      <p:sp>
        <p:nvSpPr>
          <p:cNvPr id="4" name="Прямоугольник 3"/>
          <p:cNvSpPr/>
          <p:nvPr/>
        </p:nvSpPr>
        <p:spPr>
          <a:xfrm>
            <a:off x="241300" y="3224213"/>
            <a:ext cx="8713788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КАФЕДРА СУДЕБНОЙ ЭКСПЕРТИЗЫ И КРИМИНАЛИСТИКИ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76513" y="3789363"/>
            <a:ext cx="411480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ИНФОРМАЦИОННЫЙ МАТЕРИАЛ</a:t>
            </a:r>
          </a:p>
        </p:txBody>
      </p:sp>
      <p:sp>
        <p:nvSpPr>
          <p:cNvPr id="3078" name="Прямоугольник 5"/>
          <p:cNvSpPr>
            <a:spLocks noChangeArrowheads="1"/>
          </p:cNvSpPr>
          <p:nvPr/>
        </p:nvSpPr>
        <p:spPr bwMode="auto">
          <a:xfrm>
            <a:off x="241300" y="4292600"/>
            <a:ext cx="8785225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rgbClr val="FFC000"/>
                </a:solidFill>
              </a:rPr>
              <a:t>«ОРГАНИЗАЦИЯ И СОВЕРШЕНСТВОВАНИЕ ДЕЯТЕЛЬНОСТИ ЭКСПЕРТНО-КРИМИНАЛИСТИЧЕСКИХ ПОДРАЗДЕЛЕНИЙ ОРГАНОВ ВНУТРЕННИХ ДЕЛ»</a:t>
            </a:r>
            <a:endParaRPr lang="ru-RU" sz="3200" b="1" dirty="0">
              <a:solidFill>
                <a:srgbClr val="FFC000"/>
              </a:solidFill>
            </a:endParaRPr>
          </a:p>
        </p:txBody>
      </p:sp>
      <p:pic>
        <p:nvPicPr>
          <p:cNvPr id="3079" name="Picture 8" descr="C:\Users\Leon\Desktop\ЛОГОТИП РИНХ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1222375"/>
            <a:ext cx="1905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4465087"/>
      </p:ext>
    </p:extLst>
  </p:cSld>
  <p:clrMapOvr>
    <a:masterClrMapping/>
  </p:clrMapOvr>
  <p:transition spd="slow" advTm="1683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764704"/>
            <a:ext cx="81369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В настоящее время в ЭКЦ </a:t>
            </a:r>
            <a:r>
              <a:rPr lang="ru-RU" sz="2400" b="1" dirty="0" smtClean="0">
                <a:solidFill>
                  <a:srgbClr val="FFC000"/>
                </a:solidFill>
              </a:rPr>
              <a:t>выполняются </a:t>
            </a:r>
            <a:r>
              <a:rPr lang="ru-RU" sz="2400" b="1" dirty="0">
                <a:solidFill>
                  <a:srgbClr val="FFC000"/>
                </a:solidFill>
              </a:rPr>
              <a:t>разнообразные виды экспертиз — криминалистические, </a:t>
            </a:r>
            <a:r>
              <a:rPr lang="ru-RU" sz="2400" b="1" dirty="0" err="1">
                <a:solidFill>
                  <a:srgbClr val="FFC000"/>
                </a:solidFill>
              </a:rPr>
              <a:t>взрывотехнические</a:t>
            </a:r>
            <a:r>
              <a:rPr lang="ru-RU" sz="2400" b="1" dirty="0">
                <a:solidFill>
                  <a:srgbClr val="FFC000"/>
                </a:solidFill>
              </a:rPr>
              <a:t>, </a:t>
            </a:r>
            <a:r>
              <a:rPr lang="ru-RU" sz="2400" b="1" dirty="0" err="1">
                <a:solidFill>
                  <a:srgbClr val="FFC000"/>
                </a:solidFill>
              </a:rPr>
              <a:t>генотипоскопические</a:t>
            </a:r>
            <a:r>
              <a:rPr lang="ru-RU" sz="2400" b="1" dirty="0">
                <a:solidFill>
                  <a:srgbClr val="FFC000"/>
                </a:solidFill>
              </a:rPr>
              <a:t>, </a:t>
            </a:r>
            <a:r>
              <a:rPr lang="ru-RU" sz="2400" b="1" dirty="0" err="1">
                <a:solidFill>
                  <a:srgbClr val="FFC000"/>
                </a:solidFill>
              </a:rPr>
              <a:t>фоноскопические</a:t>
            </a:r>
            <a:r>
              <a:rPr lang="ru-RU" sz="2400" b="1" dirty="0">
                <a:solidFill>
                  <a:srgbClr val="FFC000"/>
                </a:solidFill>
              </a:rPr>
              <a:t>, </a:t>
            </a:r>
            <a:r>
              <a:rPr lang="ru-RU" sz="2400" b="1" dirty="0" err="1">
                <a:solidFill>
                  <a:srgbClr val="FFC000"/>
                </a:solidFill>
              </a:rPr>
              <a:t>геммологические</a:t>
            </a:r>
            <a:r>
              <a:rPr lang="ru-RU" sz="2400" b="1" dirty="0">
                <a:solidFill>
                  <a:srgbClr val="FFC000"/>
                </a:solidFill>
              </a:rPr>
              <a:t>, пожарно-технические, бухгалтерские, экспертизы в сфере компьютерных технологий и т.д., что позволяет службам, задействованным в раскрытии и расследовании преступлений, иметь научно обоснованную и аргументированную поддержку в формировании следственных версий, проведении оперативно-розыскных мероприятий, установлении истины по уголовному делу.</a:t>
            </a:r>
          </a:p>
        </p:txBody>
      </p:sp>
    </p:spTree>
    <p:extLst>
      <p:ext uri="{BB962C8B-B14F-4D97-AF65-F5344CB8AC3E}">
        <p14:creationId xmlns:p14="http://schemas.microsoft.com/office/powerpoint/2010/main" val="1688058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Наряду со ставшими традиционными криминалистическими экспертизами, которые проводятся практически в каждом </a:t>
            </a:r>
            <a:r>
              <a:rPr lang="ru-RU" sz="2400" b="1" dirty="0" smtClean="0">
                <a:solidFill>
                  <a:srgbClr val="FFC000"/>
                </a:solidFill>
              </a:rPr>
              <a:t>ЭКП, </a:t>
            </a:r>
            <a:r>
              <a:rPr lang="ru-RU" sz="2400" b="1" dirty="0">
                <a:solidFill>
                  <a:srgbClr val="FFC000"/>
                </a:solidFill>
              </a:rPr>
              <a:t>в последние годы появляются и развиваются новые виды экспертиз, потребность в которых вызвана меняющимся характером преступности, увеличением числа таких преступлений, как похищение людей, терроризм, вымогательство, криминальные взрывы, подделка и изготовление вредных для здоровья продуктов питания, в области компьютерных технологий.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В первую очередь, это — </a:t>
            </a:r>
            <a:r>
              <a:rPr lang="ru-RU" sz="2400" b="1" dirty="0" err="1">
                <a:solidFill>
                  <a:srgbClr val="FFC000"/>
                </a:solidFill>
              </a:rPr>
              <a:t>взрывотехнические</a:t>
            </a:r>
            <a:r>
              <a:rPr lang="ru-RU" sz="2400" b="1" dirty="0">
                <a:solidFill>
                  <a:srgbClr val="FFC000"/>
                </a:solidFill>
              </a:rPr>
              <a:t>, </a:t>
            </a:r>
            <a:r>
              <a:rPr lang="ru-RU" sz="2400" b="1" dirty="0" err="1">
                <a:solidFill>
                  <a:srgbClr val="FFC000"/>
                </a:solidFill>
              </a:rPr>
              <a:t>фоноскопические</a:t>
            </a:r>
            <a:r>
              <a:rPr lang="ru-RU" sz="2400" b="1" dirty="0">
                <a:solidFill>
                  <a:srgbClr val="FFC000"/>
                </a:solidFill>
              </a:rPr>
              <a:t>, </a:t>
            </a:r>
            <a:r>
              <a:rPr lang="ru-RU" sz="2400" b="1" dirty="0" err="1">
                <a:solidFill>
                  <a:srgbClr val="FFC000"/>
                </a:solidFill>
              </a:rPr>
              <a:t>одорологические</a:t>
            </a:r>
            <a:r>
              <a:rPr lang="ru-RU" sz="2400" b="1" dirty="0">
                <a:solidFill>
                  <a:srgbClr val="FFC000"/>
                </a:solidFill>
              </a:rPr>
              <a:t>, генетические, компьютерно-технические экспертизы, исследования контрафактной продукции и ряд других. Сегодня в органах внутренних дел выполняется 24 вида экспертиз, из них 17 относятся к специальным, годовые объемы работ по которым постоянно растут.</a:t>
            </a:r>
          </a:p>
        </p:txBody>
      </p:sp>
    </p:spTree>
    <p:extLst>
      <p:ext uri="{BB962C8B-B14F-4D97-AF65-F5344CB8AC3E}">
        <p14:creationId xmlns:p14="http://schemas.microsoft.com/office/powerpoint/2010/main" val="4177088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12845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Так, в </a:t>
            </a:r>
            <a:r>
              <a:rPr lang="ru-RU" sz="2400" b="1" dirty="0" smtClean="0">
                <a:solidFill>
                  <a:srgbClr val="FFC000"/>
                </a:solidFill>
              </a:rPr>
              <a:t>ЭКЦ МВД России и </a:t>
            </a:r>
            <a:r>
              <a:rPr lang="ru-RU" sz="2400" b="1" dirty="0">
                <a:solidFill>
                  <a:srgbClr val="FFC000"/>
                </a:solidFill>
              </a:rPr>
              <a:t>практически во всех ЭКЦ системы внутренних дел выполняются физико-химические, пищевые и автотехнические экспертизы, в 66 региональных центрах — </a:t>
            </a:r>
            <a:r>
              <a:rPr lang="ru-RU" sz="2400" b="1" dirty="0" err="1">
                <a:solidFill>
                  <a:srgbClr val="FFC000"/>
                </a:solidFill>
              </a:rPr>
              <a:t>взрыво</a:t>
            </a:r>
            <a:r>
              <a:rPr lang="ru-RU" sz="2400" b="1" dirty="0">
                <a:solidFill>
                  <a:srgbClr val="FFC000"/>
                </a:solidFill>
              </a:rPr>
              <a:t>- и пожарно-технические, в 47 — биологические, в 17 — организованы лаборатории по производству </a:t>
            </a:r>
            <a:r>
              <a:rPr lang="ru-RU" sz="2400" b="1" dirty="0" err="1">
                <a:solidFill>
                  <a:srgbClr val="FFC000"/>
                </a:solidFill>
              </a:rPr>
              <a:t>генотипоскопических</a:t>
            </a:r>
            <a:r>
              <a:rPr lang="ru-RU" sz="2400" b="1" dirty="0">
                <a:solidFill>
                  <a:srgbClr val="FFC000"/>
                </a:solidFill>
              </a:rPr>
              <a:t> экспертиз, общеизвестных как ДНК-экспертизы, в 4 — отделения исследования запаховых следов. Кроме того, в 58 регионах созданы медико-криминалистические группы для идентификации неопознанных трупов. Сейчас на различных стадиях формирования находятся подразделения судебно-экономических экспертиз, способные проводить исследования по всем направлениям, включая производство судебно-бухгалтерских, налоговых, финансово-аналитических и финансово- кредитных экспертиз.</a:t>
            </a:r>
          </a:p>
        </p:txBody>
      </p:sp>
    </p:spTree>
    <p:extLst>
      <p:ext uri="{BB962C8B-B14F-4D97-AF65-F5344CB8AC3E}">
        <p14:creationId xmlns:p14="http://schemas.microsoft.com/office/powerpoint/2010/main" val="4229944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96752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Нагрузка в год на </a:t>
            </a:r>
            <a:r>
              <a:rPr lang="ru-RU" sz="2400" b="1" dirty="0">
                <a:solidFill>
                  <a:srgbClr val="FFC000"/>
                </a:solidFill>
              </a:rPr>
              <a:t>одного эксперта </a:t>
            </a:r>
            <a:r>
              <a:rPr lang="ru-RU" sz="2400" b="1" dirty="0" smtClean="0">
                <a:solidFill>
                  <a:srgbClr val="FFC000"/>
                </a:solidFill>
              </a:rPr>
              <a:t>при производстве криминалистических экспертиз составляет  </a:t>
            </a:r>
            <a:r>
              <a:rPr lang="ru-RU" sz="2400" b="1" dirty="0">
                <a:solidFill>
                  <a:srgbClr val="FFC000"/>
                </a:solidFill>
              </a:rPr>
              <a:t>более </a:t>
            </a:r>
            <a:r>
              <a:rPr lang="ru-RU" sz="2400" b="1" dirty="0" smtClean="0">
                <a:solidFill>
                  <a:srgbClr val="FFC000"/>
                </a:solidFill>
              </a:rPr>
              <a:t>150 </a:t>
            </a:r>
            <a:r>
              <a:rPr lang="ru-RU" sz="2400" b="1" dirty="0">
                <a:solidFill>
                  <a:srgbClr val="FFC000"/>
                </a:solidFill>
              </a:rPr>
              <a:t>экспертиз. </a:t>
            </a:r>
            <a:endParaRPr lang="ru-RU" sz="2400" b="1" dirty="0" smtClean="0">
              <a:solidFill>
                <a:srgbClr val="FFC000"/>
              </a:solidFill>
            </a:endParaRPr>
          </a:p>
          <a:p>
            <a:endParaRPr lang="ru-RU" sz="2400" b="1" dirty="0" smtClean="0">
              <a:solidFill>
                <a:srgbClr val="FFC000"/>
              </a:solidFill>
            </a:endParaRPr>
          </a:p>
          <a:p>
            <a:r>
              <a:rPr lang="ru-RU" sz="2400" b="1" dirty="0" smtClean="0">
                <a:solidFill>
                  <a:srgbClr val="FFC000"/>
                </a:solidFill>
              </a:rPr>
              <a:t>В отдельных регионах эта цифра намного выше.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346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249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В ЭКП </a:t>
            </a:r>
            <a:r>
              <a:rPr lang="ru-RU" sz="2400" b="1" dirty="0" smtClean="0">
                <a:solidFill>
                  <a:srgbClr val="FFC000"/>
                </a:solidFill>
              </a:rPr>
              <a:t>ОВД субъектов </a:t>
            </a:r>
            <a:r>
              <a:rPr lang="ru-RU" sz="2400" b="1" dirty="0">
                <a:solidFill>
                  <a:srgbClr val="FFC000"/>
                </a:solidFill>
              </a:rPr>
              <a:t>Российской Федерации имеются 160 специалистов-взрывотехников, прошедших специальную подготовку. В настоящее время в </a:t>
            </a:r>
            <a:r>
              <a:rPr lang="ru-RU" sz="2400" b="1" dirty="0" smtClean="0">
                <a:solidFill>
                  <a:srgbClr val="FFC000"/>
                </a:solidFill>
              </a:rPr>
              <a:t>ЭКЦ МВД России создана </a:t>
            </a:r>
            <a:r>
              <a:rPr lang="ru-RU" sz="2400" b="1" dirty="0">
                <a:solidFill>
                  <a:srgbClr val="FFC000"/>
                </a:solidFill>
              </a:rPr>
              <a:t>и пополняется коллекция образцов </a:t>
            </a:r>
            <a:r>
              <a:rPr lang="ru-RU" sz="2400" b="1" dirty="0" err="1">
                <a:solidFill>
                  <a:srgbClr val="FFC000"/>
                </a:solidFill>
              </a:rPr>
              <a:t>взрывотехнических</a:t>
            </a:r>
            <a:r>
              <a:rPr lang="ru-RU" sz="2400" b="1" dirty="0">
                <a:solidFill>
                  <a:srgbClr val="FFC000"/>
                </a:solidFill>
              </a:rPr>
              <a:t> устройств, содержащая порядка 3 тыс. объектов; подготовлены учебные пособия и методические рекомендации, в том числе по расчету поражающих факторов взрыва, исследованиям ВВ и ВУ как промышленного, так и самодельного изготовления. По заданию и при непосредственном участии специалистов Центра разработана и принята на вооружение органов внутренних дел передвижная </a:t>
            </a:r>
            <a:r>
              <a:rPr lang="ru-RU" sz="2400" b="1" dirty="0" err="1">
                <a:solidFill>
                  <a:srgbClr val="FFC000"/>
                </a:solidFill>
              </a:rPr>
              <a:t>взрывотехническая</a:t>
            </a:r>
            <a:r>
              <a:rPr lang="ru-RU" sz="2400" b="1" dirty="0">
                <a:solidFill>
                  <a:srgbClr val="FFC000"/>
                </a:solidFill>
              </a:rPr>
              <a:t> лаборатория, укомплектованная всем необходимым для качественного осмотра и исследования места взрыва.</a:t>
            </a:r>
          </a:p>
        </p:txBody>
      </p:sp>
    </p:spTree>
    <p:extLst>
      <p:ext uri="{BB962C8B-B14F-4D97-AF65-F5344CB8AC3E}">
        <p14:creationId xmlns:p14="http://schemas.microsoft.com/office/powerpoint/2010/main" val="41226553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052736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Расширяется спектр, совершенствуются технологии автоматизированных систем ведения картотек следов и объектов, изъятых с мест нераскрытых преступлений. Ежегодно результаты проверок по экспертно-криминалистическим учетам способствуют раскрытию и расследованию полумиллиона преступлений. В результате проверок следов и объектов в </a:t>
            </a:r>
            <a:r>
              <a:rPr lang="ru-RU" sz="2400" b="1" dirty="0" smtClean="0">
                <a:solidFill>
                  <a:srgbClr val="FFC000"/>
                </a:solidFill>
              </a:rPr>
              <a:t>2013 </a:t>
            </a:r>
            <a:r>
              <a:rPr lang="ru-RU" sz="2400" b="1" dirty="0">
                <a:solidFill>
                  <a:srgbClr val="FFC000"/>
                </a:solidFill>
              </a:rPr>
              <a:t>г. по экспертно- криминалистическим учетам получена розыскная информация по более чем 400 тыс. преступлений.</a:t>
            </a:r>
          </a:p>
        </p:txBody>
      </p:sp>
    </p:spTree>
    <p:extLst>
      <p:ext uri="{BB962C8B-B14F-4D97-AF65-F5344CB8AC3E}">
        <p14:creationId xmlns:p14="http://schemas.microsoft.com/office/powerpoint/2010/main" val="572001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2430" y="980728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Хорошие </a:t>
            </a:r>
            <a:r>
              <a:rPr lang="ru-RU" sz="2400" b="1" dirty="0">
                <a:solidFill>
                  <a:srgbClr val="FFC000"/>
                </a:solidFill>
              </a:rPr>
              <a:t>результаты по установлению лиц, совершивших тяжкие преступления, дает внедрение в экспертную практику автоматизированных программных комплексов. </a:t>
            </a:r>
            <a:endParaRPr lang="ru-RU" sz="2400" b="1" dirty="0" smtClean="0">
              <a:solidFill>
                <a:srgbClr val="FFC000"/>
              </a:solidFill>
            </a:endParaRPr>
          </a:p>
          <a:p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 smtClean="0">
                <a:solidFill>
                  <a:srgbClr val="FFC000"/>
                </a:solidFill>
              </a:rPr>
              <a:t>Так</a:t>
            </a:r>
            <a:r>
              <a:rPr lang="ru-RU" sz="2400" b="1" dirty="0">
                <a:solidFill>
                  <a:srgbClr val="FFC000"/>
                </a:solidFill>
              </a:rPr>
              <a:t>, развитие автоматизированных дактилоскопических идентификационных систем (АДИС) в настоящее время выходит на уровень создания региональных и межрегиональных комплексов с объемами баз данных в несколько миллионов </a:t>
            </a:r>
            <a:r>
              <a:rPr lang="ru-RU" sz="2400" b="1" dirty="0" err="1">
                <a:solidFill>
                  <a:srgbClr val="FFC000"/>
                </a:solidFill>
              </a:rPr>
              <a:t>дактилокарт</a:t>
            </a:r>
            <a:r>
              <a:rPr lang="ru-RU" sz="2400" b="1" dirty="0">
                <a:solidFill>
                  <a:srgbClr val="FFC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026289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908720"/>
            <a:ext cx="79928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Продолжается формирование всероссийского банка данных экспериментального отстрела производимого в Российской Федерации и закупаемого за рубежом нарезного огнестрельного оружия. По состоянию на </a:t>
            </a:r>
            <a:r>
              <a:rPr lang="ru-RU" sz="2400" b="1" dirty="0" smtClean="0">
                <a:solidFill>
                  <a:srgbClr val="FFC000"/>
                </a:solidFill>
              </a:rPr>
              <a:t>1.04.2014 </a:t>
            </a:r>
            <a:r>
              <a:rPr lang="ru-RU" sz="2400" b="1" dirty="0">
                <a:solidFill>
                  <a:srgbClr val="FFC000"/>
                </a:solidFill>
              </a:rPr>
              <a:t>г. на учет ФПГТ поставлены пули и гильзы, стреляные из </a:t>
            </a:r>
            <a:r>
              <a:rPr lang="ru-RU" sz="2400" b="1" dirty="0" smtClean="0">
                <a:solidFill>
                  <a:srgbClr val="FFC000"/>
                </a:solidFill>
              </a:rPr>
              <a:t>1976 </a:t>
            </a:r>
            <a:r>
              <a:rPr lang="ru-RU" sz="2400" b="1" dirty="0">
                <a:solidFill>
                  <a:srgbClr val="FFC000"/>
                </a:solidFill>
              </a:rPr>
              <a:t>779 единиц служебного и гражданского оружия с нарезным стволом.</a:t>
            </a:r>
          </a:p>
        </p:txBody>
      </p:sp>
    </p:spTree>
    <p:extLst>
      <p:ext uri="{BB962C8B-B14F-4D97-AF65-F5344CB8AC3E}">
        <p14:creationId xmlns:p14="http://schemas.microsoft.com/office/powerpoint/2010/main" val="49033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490246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337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1443842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Государственная судебно-экспертная деятельность осуществляется в процессе судопроизводства государственными судебно-экспертными учреждениями и государственными судебными </a:t>
            </a:r>
            <a:r>
              <a:rPr lang="ru-RU" sz="2400" b="1" dirty="0" smtClean="0">
                <a:solidFill>
                  <a:srgbClr val="FFC000"/>
                </a:solidFill>
              </a:rPr>
              <a:t>экспертами, </a:t>
            </a:r>
            <a:r>
              <a:rPr lang="ru-RU" sz="2400" b="1" dirty="0">
                <a:solidFill>
                  <a:srgbClr val="FFC000"/>
                </a:solidFill>
              </a:rPr>
              <a:t>состоит в организации и производстве судебной экспертизы.</a:t>
            </a:r>
          </a:p>
        </p:txBody>
      </p:sp>
    </p:spTree>
    <p:extLst>
      <p:ext uri="{BB962C8B-B14F-4D97-AF65-F5344CB8AC3E}">
        <p14:creationId xmlns:p14="http://schemas.microsoft.com/office/powerpoint/2010/main" val="331824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12845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Произошедшие за последние пять лет изменения нормативно-правового регулирования в области борьбы с преступностью, введение в действие новых Уголовного кодекса Российской Федерации и Уголовно-процессуального кодекса Российской Федерации, принятие Федерального закона «О государственной судебно-экспертной деятельности в Российской Федерации», безусловно, нашли свое отражение и в организации деятельности экспертно-криминалистических подразделений органов внутренних дел.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Характер правовых норм, установленных Федеральным законом «О государственной судебно-экспертной деятельности в Российской Федерации» и УПК РФ, потребовал более четкого организационного разделения субъектов судебно- экспертной деятельности и участников уголовного судопроизводства, выполняющих функцию обвинения.</a:t>
            </a:r>
          </a:p>
        </p:txBody>
      </p:sp>
    </p:spTree>
    <p:extLst>
      <p:ext uri="{BB962C8B-B14F-4D97-AF65-F5344CB8AC3E}">
        <p14:creationId xmlns:p14="http://schemas.microsoft.com/office/powerpoint/2010/main" val="10711222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При производстве судебной экспертизы эксперт независим, он не может находиться в какой-либо зависимости от органа или лица, назначивших судебную экспертизу, сторон и других лиц, заинтересованных в исходе дела. Эксперт дает заключение, основываясь на результатах проведенных исследований в соответствии со своими специальными знаниями.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     Не допускается воздействие на эксперта со стороны судов, судей, органов дознания, лиц, производящих дознание, следователей и прокуроров, а также иных государственных органов, организаций, объединений и отдельных лиц в целях получения заключения в пользу кого-либо из участников процесса или в интересах других лиц</a:t>
            </a:r>
            <a:r>
              <a:rPr lang="ru-RU" sz="2400" b="1" dirty="0" smtClean="0">
                <a:solidFill>
                  <a:srgbClr val="FFC000"/>
                </a:solidFill>
              </a:rPr>
              <a:t>. (ст.7 №73-ФЗ «</a:t>
            </a:r>
            <a:r>
              <a:rPr lang="ru-RU" sz="2400" b="1" dirty="0">
                <a:solidFill>
                  <a:srgbClr val="FFC000"/>
                </a:solidFill>
              </a:rPr>
              <a:t>О государственной судебно-экспертной деятельности в Российской </a:t>
            </a:r>
            <a:r>
              <a:rPr lang="ru-RU" sz="2400" b="1" dirty="0" smtClean="0">
                <a:solidFill>
                  <a:srgbClr val="FFC000"/>
                </a:solidFill>
              </a:rPr>
              <a:t>Федерации»).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77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3371" y="908720"/>
            <a:ext cx="828092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Судебная </a:t>
            </a:r>
            <a:r>
              <a:rPr lang="ru-RU" sz="2400" b="1" dirty="0">
                <a:solidFill>
                  <a:srgbClr val="FFC000"/>
                </a:solidFill>
              </a:rPr>
              <a:t>экспертиза - процессуальное действие, состоящее из проведения исследований и дачи заключения экспертом по вопросам, разрешение которых требует специальных знаний в области науки, техники, искусства или ремесла и которые поставлены перед экспертом судом, судьей, органом дознания, лицом, производящим дознание, следователем или прокурором, в целях установления обстоятельств, подлежащих доказыванию по конкретному </a:t>
            </a:r>
            <a:r>
              <a:rPr lang="ru-RU" sz="2400" b="1" dirty="0" smtClean="0">
                <a:solidFill>
                  <a:srgbClr val="FFC000"/>
                </a:solidFill>
              </a:rPr>
              <a:t>делу.</a:t>
            </a:r>
          </a:p>
          <a:p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>
                <a:solidFill>
                  <a:srgbClr val="FFC000"/>
                </a:solidFill>
              </a:rPr>
              <a:t>     </a:t>
            </a:r>
            <a:r>
              <a:rPr lang="ru-RU" sz="2400" b="1" dirty="0" smtClean="0">
                <a:solidFill>
                  <a:srgbClr val="FFC000"/>
                </a:solidFill>
              </a:rPr>
              <a:t>Заключение </a:t>
            </a:r>
            <a:r>
              <a:rPr lang="ru-RU" sz="2400" b="1" dirty="0">
                <a:solidFill>
                  <a:srgbClr val="FFC000"/>
                </a:solidFill>
              </a:rPr>
              <a:t>эксперта - письменный документ, отражающий ход и результаты исследований, проведенных </a:t>
            </a:r>
            <a:r>
              <a:rPr lang="ru-RU" sz="2400" b="1" dirty="0" smtClean="0">
                <a:solidFill>
                  <a:srgbClr val="FFC000"/>
                </a:solidFill>
              </a:rPr>
              <a:t>экспертом.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47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Государственным судебным экспертом является аттестованный работник государственного судебно-экспертного учреждения, производящий судебную экспертизу в порядке исполнения своих должностных обязанностей.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852936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Должность эксперта в государственных судебно-экспертных учреждениях может занимать гражданин Российской Федерации, имеющий высшее профессиональное образование и прошедший последующую подготовку по конкретной экспертной специальности в порядке, установленном нормативными правовыми актами соответствующих федеральных органов исполнительной власти. </a:t>
            </a:r>
          </a:p>
        </p:txBody>
      </p:sp>
    </p:spTree>
    <p:extLst>
      <p:ext uri="{BB962C8B-B14F-4D97-AF65-F5344CB8AC3E}">
        <p14:creationId xmlns:p14="http://schemas.microsoft.com/office/powerpoint/2010/main" val="5401544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5201" y="548680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Определение уровня профессиональной подготовки экспертов и аттестация их на право самостоятельного производства судебной экспертизы осуществляются экспертно-квалификационными комиссиями в порядке, установленном нормативными правовыми актами соответствующих федеральных органов исполнительной власти. Уровень профессиональной подготовки экспертов подлежит пересмотру указанными комиссиями каждые пять лет.</a:t>
            </a:r>
          </a:p>
        </p:txBody>
      </p:sp>
    </p:spTree>
    <p:extLst>
      <p:ext uri="{BB962C8B-B14F-4D97-AF65-F5344CB8AC3E}">
        <p14:creationId xmlns:p14="http://schemas.microsoft.com/office/powerpoint/2010/main" val="36250118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1363" y="1556792"/>
            <a:ext cx="84249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Эксперт обязан: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     принять к производству порученную ему руководителем соответствующего государственного судебно-экспертного учреждения судебную экспертизу;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     провести полное исследование представленных ему объектов и материалов дела, дать обоснованное и объективное заключение по поставленным перед ним вопросам;</a:t>
            </a:r>
          </a:p>
        </p:txBody>
      </p:sp>
    </p:spTree>
    <p:extLst>
      <p:ext uri="{BB962C8B-B14F-4D97-AF65-F5344CB8AC3E}">
        <p14:creationId xmlns:p14="http://schemas.microsoft.com/office/powerpoint/2010/main" val="20239309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908720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составить мотивированное письменное сообщение о невозможности дать заключение и направить данное сообщение в орган или лицу, которые назначили судебную экспертизу, если поставленные вопросы выходят за пределы специальных знаний эксперта, объекты исследований и материалы дела непригодны или недостаточны для проведения исследований и дачи заключения и эксперту отказано в их дополнении, современный уровень развития науки не позволяет ответить на поставленные вопросы;</a:t>
            </a:r>
          </a:p>
        </p:txBody>
      </p:sp>
    </p:spTree>
    <p:extLst>
      <p:ext uri="{BB962C8B-B14F-4D97-AF65-F5344CB8AC3E}">
        <p14:creationId xmlns:p14="http://schemas.microsoft.com/office/powerpoint/2010/main" val="36040781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412776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не разглашать сведения, которые стали ему известны в связи с производством судебной экспертизы, в том числе сведения, которые могут ограничить конституционные права граждан, а также сведения, составляющие государственную, коммерческую или иную охраняемую законом тайну;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     обеспечить сохранность представленных объектов исследований и материалов дела.</a:t>
            </a:r>
          </a:p>
        </p:txBody>
      </p:sp>
    </p:spTree>
    <p:extLst>
      <p:ext uri="{BB962C8B-B14F-4D97-AF65-F5344CB8AC3E}">
        <p14:creationId xmlns:p14="http://schemas.microsoft.com/office/powerpoint/2010/main" val="31571375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42493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Эксперт не вправе: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     принимать поручения о производстве судебной экспертизы непосредственно от каких-либо органов или лиц, за исключением руководителя государственного судебно-экспертного учреждения;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     осуществлять судебно-экспертную деятельность в качестве негосударственного эксперта;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     вступать в личные контакты с участниками процесса, если это ставит под сомнение его незаинтересованность в исходе дела;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     самостоятельно собирать материалы для производства судебной экспертизы;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     сообщать кому-либо о результатах судебной экспертизы, за исключением органа или лица, ее назначивших;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     уничтожать объекты исследований либо существенно изменять их свойства без разрешения органа или лица, назначивших судебную экспертизу.</a:t>
            </a:r>
          </a:p>
        </p:txBody>
      </p:sp>
    </p:spTree>
    <p:extLst>
      <p:ext uri="{BB962C8B-B14F-4D97-AF65-F5344CB8AC3E}">
        <p14:creationId xmlns:p14="http://schemas.microsoft.com/office/powerpoint/2010/main" val="34058898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20688"/>
            <a:ext cx="85689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Эксперт вправе: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     ходатайствовать перед руководителем соответствующего государственного судебно-экспертного учреждения о привлечении к производству судебной экспертизы других экспертов, если это необходимо для проведения исследований и дачи заключения;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     делать подлежащие занесению в протокол следственного действия или судебного заседания заявления по поводу неправильного истолкования участниками процесса его заключения или показаний;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     обжаловать в установленном законом порядке действия органа или лица, назначивших судебную экспертизу, если они нарушают права эксперта.</a:t>
            </a:r>
          </a:p>
        </p:txBody>
      </p:sp>
    </p:spTree>
    <p:extLst>
      <p:ext uri="{BB962C8B-B14F-4D97-AF65-F5344CB8AC3E}">
        <p14:creationId xmlns:p14="http://schemas.microsoft.com/office/powerpoint/2010/main" val="30681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64704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Основаниями производства судебной экспертизы в государственном судебно-экспертном учреждении являются определение суда, постановления судьи, лица, производящего дознание, следователя или прокурора. Судебная экспертиза считается назначенной со дня вынесения соответствующего определения или постановления.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     Орган или лицо, назначившие судебную экспертизу, представляют объекты исследований и материалы дела, необходимые для проведения исследований и дачи заключения эксперта.</a:t>
            </a:r>
          </a:p>
        </p:txBody>
      </p:sp>
    </p:spTree>
    <p:extLst>
      <p:ext uri="{BB962C8B-B14F-4D97-AF65-F5344CB8AC3E}">
        <p14:creationId xmlns:p14="http://schemas.microsoft.com/office/powerpoint/2010/main" val="978771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64704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Сегодня активное использование криминалистических средств и методов становится одной из наиболее результативных форм борьбы с преступностью. В России ежегодно свидетелями выступают около 10 миллионов человек. Из этого количества примерно четверть подвергается угрозам и насилию и меняет свои показания. Это одна из причин, заставляющая постоянно искать пути повышения более эффективного использования вещественных доказательств в расследовании преступлений. В результате на протяжении последних лет отмечается устойчивое увеличение объемов экспертно-криминалистической работы, повышение ее результативности.</a:t>
            </a:r>
          </a:p>
        </p:txBody>
      </p:sp>
    </p:spTree>
    <p:extLst>
      <p:ext uri="{BB962C8B-B14F-4D97-AF65-F5344CB8AC3E}">
        <p14:creationId xmlns:p14="http://schemas.microsoft.com/office/powerpoint/2010/main" val="12010278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87967"/>
            <a:ext cx="83529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Производство дополнительной судебной экспертизы, назначенной в случае недостаточной ясности или полноты ранее данного заключения, поручается тому же или другому эксперту</a:t>
            </a:r>
            <a:r>
              <a:rPr lang="ru-RU" sz="2400" b="1" dirty="0" smtClean="0">
                <a:solidFill>
                  <a:srgbClr val="FFC000"/>
                </a:solidFill>
              </a:rPr>
              <a:t>.</a:t>
            </a:r>
          </a:p>
          <a:p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>
                <a:solidFill>
                  <a:srgbClr val="FFC000"/>
                </a:solidFill>
              </a:rPr>
              <a:t>     Производство повторной судебной экспертизы, назначенной в связи с возникшими у суда, судьи, лица, производящего дознание, следователя или прокурора сомнениями в правильности или обоснованности ранее данного заключения по тем же вопросам, поручается другому эксперту или другой комиссии экспертов.</a:t>
            </a:r>
          </a:p>
        </p:txBody>
      </p:sp>
    </p:spTree>
    <p:extLst>
      <p:ext uri="{BB962C8B-B14F-4D97-AF65-F5344CB8AC3E}">
        <p14:creationId xmlns:p14="http://schemas.microsoft.com/office/powerpoint/2010/main" val="15828980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6906" y="836712"/>
            <a:ext cx="80648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Комиссионная судебная экспертиза производится несколькими, но не менее чем двумя экспертами одной или разных специальностей</a:t>
            </a:r>
            <a:r>
              <a:rPr lang="ru-RU" sz="2400" b="1" dirty="0" smtClean="0">
                <a:solidFill>
                  <a:srgbClr val="FFC000"/>
                </a:solidFill>
              </a:rPr>
              <a:t>.</a:t>
            </a:r>
          </a:p>
          <a:p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>
                <a:solidFill>
                  <a:srgbClr val="FFC000"/>
                </a:solidFill>
              </a:rPr>
              <a:t>     Комиссионный характер судебной экспертизы определяется органом или лицом, ее назначившими, либо руководителем государственного судебно-экспертного учреждения.</a:t>
            </a:r>
          </a:p>
        </p:txBody>
      </p:sp>
    </p:spTree>
    <p:extLst>
      <p:ext uri="{BB962C8B-B14F-4D97-AF65-F5344CB8AC3E}">
        <p14:creationId xmlns:p14="http://schemas.microsoft.com/office/powerpoint/2010/main" val="14552140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836712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На основании проведенных исследований с учетом их результатов эксперт от своего имени или комиссия экспертов дают письменное заключение и подписывают его. Подписи эксперта или комиссии экспертов удостоверяются печатью государственного судебно-экспертного учреждения.</a:t>
            </a:r>
          </a:p>
        </p:txBody>
      </p:sp>
    </p:spTree>
    <p:extLst>
      <p:ext uri="{BB962C8B-B14F-4D97-AF65-F5344CB8AC3E}">
        <p14:creationId xmlns:p14="http://schemas.microsoft.com/office/powerpoint/2010/main" val="28223741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9092" y="620688"/>
            <a:ext cx="79928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В заключении эксперта или комиссии экспертов должны быть отражены: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     время и место производства судебной экспертизы;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     основания производства судебной экспертизы;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     сведения об органе или о лице, назначивших судебную экспертизу;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     сведения о государственном судебно-экспертном учреждении, об эксперте (фамилия, имя, отчество, образование, специальность, стаж работы, ученая степень и ученое звание, занимаемая должность), которым поручено производство судебной экспертизы;</a:t>
            </a:r>
          </a:p>
        </p:txBody>
      </p:sp>
    </p:spTree>
    <p:extLst>
      <p:ext uri="{BB962C8B-B14F-4D97-AF65-F5344CB8AC3E}">
        <p14:creationId xmlns:p14="http://schemas.microsoft.com/office/powerpoint/2010/main" val="20536793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4490" y="476672"/>
            <a:ext cx="82809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предупреждение эксперта в соответствии с законодательством Российской Федерации об ответственности за дачу заведомо ложного заключения;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     вопросы, поставленные перед экспертом или комиссией экспертов;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     объекты исследований и материалы дела, представленные эксперту для производства судебной экспертизы;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     сведения об участниках процесса, присутствовавших при производстве судебной экспертизы;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     содержание и результаты исследований с указанием примененных методов;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     оценка результатов исследований, обоснование и формулировка выводов по поставленным вопросам.</a:t>
            </a:r>
          </a:p>
        </p:txBody>
      </p:sp>
    </p:spTree>
    <p:extLst>
      <p:ext uri="{BB962C8B-B14F-4D97-AF65-F5344CB8AC3E}">
        <p14:creationId xmlns:p14="http://schemas.microsoft.com/office/powerpoint/2010/main" val="33241341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052736"/>
            <a:ext cx="81369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Материалы, иллюстрирующие заключение эксперта или комиссии экспертов, прилагаются к заключению и служат его составной частью. Документы, фиксирующие ход, условия и результаты исследований, хранятся в государственном судебно-экспертном учреждении. По требованию органа или лица, назначивших судебную экспертизу, указанные документы предоставляются для приобщения к делу.</a:t>
            </a:r>
          </a:p>
        </p:txBody>
      </p:sp>
    </p:spTree>
    <p:extLst>
      <p:ext uri="{BB962C8B-B14F-4D97-AF65-F5344CB8AC3E}">
        <p14:creationId xmlns:p14="http://schemas.microsoft.com/office/powerpoint/2010/main" val="36701150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828092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Организации независимо от организационно-правовых форм и форм собственности обязаны безвозмездно предоставлять по запросам руководителей государственных судебно-экспертных учреждений образцы или каталоги своей продукции, техническую и технологическую документацию и другие информационные материалы, необходимые для производства судебной экспертизы. При этом государственные судебно-экспертные учреждения обеспечивают неразглашение полученных сведений, составляющих государственную, коммерческую или иную охраняемую законом тайну.</a:t>
            </a:r>
          </a:p>
        </p:txBody>
      </p:sp>
    </p:spTree>
    <p:extLst>
      <p:ext uri="{BB962C8B-B14F-4D97-AF65-F5344CB8AC3E}">
        <p14:creationId xmlns:p14="http://schemas.microsoft.com/office/powerpoint/2010/main" val="37976589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268760"/>
            <a:ext cx="8208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Государственное судебно-экспертное учреждение вправе ходатайствовать перед судом, судьей, органом дознания, лицом, производящим дознание, следователем или прокурором о получении по окончании производства по делам предметов, являвшихся вещественными доказательствами, для использования в экспертной, научной и учебно-методической деятельности</a:t>
            </a:r>
            <a:r>
              <a:rPr lang="ru-RU" sz="2400" b="1" dirty="0" smtClean="0">
                <a:solidFill>
                  <a:srgbClr val="FFC000"/>
                </a:solidFill>
              </a:rPr>
              <a:t>. 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6430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2659559"/>
            <a:ext cx="53655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C000"/>
                </a:solidFill>
              </a:rPr>
              <a:t>БЛАГОДАРЮ ЗА ВНИМАНИЕ!!!</a:t>
            </a:r>
          </a:p>
        </p:txBody>
      </p:sp>
    </p:spTree>
    <p:extLst>
      <p:ext uri="{BB962C8B-B14F-4D97-AF65-F5344CB8AC3E}">
        <p14:creationId xmlns:p14="http://schemas.microsoft.com/office/powerpoint/2010/main" val="1542934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5380" y="404664"/>
            <a:ext cx="806489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Экспертами ЭКП ОВД ежегодно выполняется около 80% криминалистических экспертиз по уголовным делам, находящимся в производстве правоохранительных органов</a:t>
            </a:r>
            <a:r>
              <a:rPr lang="ru-RU" sz="2400" b="1" dirty="0" smtClean="0">
                <a:solidFill>
                  <a:srgbClr val="FFC000"/>
                </a:solidFill>
              </a:rPr>
              <a:t>.</a:t>
            </a:r>
            <a:endParaRPr lang="en-US" sz="2400" b="1" dirty="0" smtClean="0">
              <a:solidFill>
                <a:srgbClr val="FFC000"/>
              </a:solidFill>
            </a:endParaRPr>
          </a:p>
          <a:p>
            <a:r>
              <a:rPr lang="ru-RU" sz="2000" b="1" dirty="0">
                <a:solidFill>
                  <a:srgbClr val="FFC000"/>
                </a:solidFill>
              </a:rPr>
              <a:t>Эксперт - лицо, обладающее специальными знаниями и назначенное в порядке, установленном настоящим Кодексом, для производства судебной экспертизы и дачи заключения.</a:t>
            </a:r>
          </a:p>
          <a:p>
            <a:r>
              <a:rPr lang="en-US" sz="2000" b="1" dirty="0" smtClean="0">
                <a:solidFill>
                  <a:srgbClr val="FFC000"/>
                </a:solidFill>
              </a:rPr>
              <a:t>(</a:t>
            </a:r>
            <a:r>
              <a:rPr lang="ru-RU" sz="2000" b="1" dirty="0" smtClean="0">
                <a:solidFill>
                  <a:srgbClr val="FFC000"/>
                </a:solidFill>
              </a:rPr>
              <a:t>ст.57 УПК РФ)</a:t>
            </a:r>
            <a:endParaRPr lang="en-US" sz="2000" b="1" dirty="0" smtClean="0">
              <a:solidFill>
                <a:srgbClr val="FFC000"/>
              </a:solidFill>
            </a:endParaRPr>
          </a:p>
          <a:p>
            <a:r>
              <a:rPr lang="ru-RU" sz="2400" b="1" dirty="0" smtClean="0">
                <a:solidFill>
                  <a:srgbClr val="FFC000"/>
                </a:solidFill>
              </a:rPr>
              <a:t> </a:t>
            </a:r>
            <a:r>
              <a:rPr lang="ru-RU" sz="2000" b="1" dirty="0" smtClean="0">
                <a:solidFill>
                  <a:srgbClr val="FFC000"/>
                </a:solidFill>
              </a:rPr>
              <a:t>Практически все осмотры мест происшествия по тяжким преступлениям против личности проводятся с участием экспертно-криминалистической службы органов внутренних дел Российской Федерации.</a:t>
            </a:r>
          </a:p>
          <a:p>
            <a:r>
              <a:rPr lang="ru-RU" sz="2000" b="1" dirty="0" smtClean="0">
                <a:solidFill>
                  <a:srgbClr val="FFC000"/>
                </a:solidFill>
              </a:rPr>
              <a:t>Специалист </a:t>
            </a:r>
            <a:r>
              <a:rPr lang="ru-RU" sz="2000" b="1" dirty="0">
                <a:solidFill>
                  <a:srgbClr val="FFC000"/>
                </a:solidFill>
              </a:rPr>
              <a:t>- лицо, обладающее специальными знаниями, привлекаемое к участию в процессуальных действиях в порядке, установленном настоящим Кодексом, для содействия в обнаружении, закреплении и изъятии предметов и документов, применении технических средств в исследовании материалов уголовного дела, для постановки вопросов эксперту, а также для разъяснения сторонам и суду вопросов, входящих в его профессиональную компетенцию</a:t>
            </a:r>
            <a:r>
              <a:rPr lang="ru-RU" sz="2000" b="1" dirty="0" smtClean="0">
                <a:solidFill>
                  <a:srgbClr val="FFC000"/>
                </a:solidFill>
              </a:rPr>
              <a:t>. </a:t>
            </a:r>
            <a:r>
              <a:rPr lang="en-US" sz="2000" b="1" dirty="0">
                <a:solidFill>
                  <a:srgbClr val="FFC000"/>
                </a:solidFill>
              </a:rPr>
              <a:t>(</a:t>
            </a:r>
            <a:r>
              <a:rPr lang="ru-RU" sz="2000" b="1" dirty="0" smtClean="0">
                <a:solidFill>
                  <a:srgbClr val="FFC000"/>
                </a:solidFill>
              </a:rPr>
              <a:t>ст.58 </a:t>
            </a:r>
            <a:r>
              <a:rPr lang="ru-RU" sz="2000" b="1" dirty="0">
                <a:solidFill>
                  <a:srgbClr val="FFC000"/>
                </a:solidFill>
              </a:rPr>
              <a:t>УПК РФ)</a:t>
            </a:r>
            <a:endParaRPr lang="en-US" sz="2000" b="1" dirty="0">
              <a:solidFill>
                <a:srgbClr val="FFC000"/>
              </a:solidFill>
            </a:endParaRPr>
          </a:p>
          <a:p>
            <a:endParaRPr lang="ru-RU" sz="2000" b="1" dirty="0">
              <a:solidFill>
                <a:srgbClr val="FFC000"/>
              </a:solidFill>
            </a:endParaRPr>
          </a:p>
          <a:p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58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5846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Применение криминалистических средств и методов на сегодняшний день способствует созданию объективной доказательственной базы по более чем 2/3 (более 70%) всех раскрытых преступлений.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Одна из основных задач ЭКП ОВД — это эффективное применение криминалистических средств и методов при производстве следственных действий, важнейшим из которых является осмотр места происшествия. За последние 5 лет повысился уровень криминалистического обеспечения осмотров мест происшествий, сохранились положительные тенденции их результативности. Указанный период характеризуется ростом участия специалистов ЭКП в осмотрах мест происшествий на 25%. Благодаря тесному взаимодействию со следственными и оперативно- розыскными подразделениями полнее стали использоваться изъятые при осмотрах следы и другие вещественные доказательства.</a:t>
            </a:r>
          </a:p>
        </p:txBody>
      </p:sp>
    </p:spTree>
    <p:extLst>
      <p:ext uri="{BB962C8B-B14F-4D97-AF65-F5344CB8AC3E}">
        <p14:creationId xmlns:p14="http://schemas.microsoft.com/office/powerpoint/2010/main" val="319617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052736"/>
            <a:ext cx="79928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Положительные тенденции по результативности участия специалистов- криминалистов в осмотрах мест происшествий повлияли на увеличение количества проводимых экспертиз и исследований. Так, количество выполненных экспертиз с </a:t>
            </a:r>
            <a:r>
              <a:rPr lang="en-US" sz="2400" b="1" dirty="0" smtClean="0">
                <a:solidFill>
                  <a:srgbClr val="FFC000"/>
                </a:solidFill>
              </a:rPr>
              <a:t>2009</a:t>
            </a:r>
            <a:r>
              <a:rPr lang="ru-RU" sz="2400" b="1" dirty="0" smtClean="0">
                <a:solidFill>
                  <a:srgbClr val="FFC000"/>
                </a:solidFill>
              </a:rPr>
              <a:t> год</a:t>
            </a:r>
            <a:r>
              <a:rPr lang="ru-RU" sz="2400" b="1" dirty="0">
                <a:solidFill>
                  <a:srgbClr val="FFC000"/>
                </a:solidFill>
              </a:rPr>
              <a:t>а</a:t>
            </a:r>
            <a:r>
              <a:rPr lang="ru-RU" sz="2400" b="1" dirty="0" smtClean="0">
                <a:solidFill>
                  <a:srgbClr val="FFC000"/>
                </a:solidFill>
              </a:rPr>
              <a:t> </a:t>
            </a:r>
            <a:r>
              <a:rPr lang="ru-RU" sz="2400" b="1" dirty="0">
                <a:solidFill>
                  <a:srgbClr val="FFC000"/>
                </a:solidFill>
              </a:rPr>
              <a:t>по настоящее время возросло на 50%, исследований по оперативным материалам — на 80%.</a:t>
            </a:r>
          </a:p>
        </p:txBody>
      </p:sp>
    </p:spTree>
    <p:extLst>
      <p:ext uri="{BB962C8B-B14F-4D97-AF65-F5344CB8AC3E}">
        <p14:creationId xmlns:p14="http://schemas.microsoft.com/office/powerpoint/2010/main" val="221525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556792"/>
            <a:ext cx="79928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Рост </a:t>
            </a:r>
            <a:r>
              <a:rPr lang="ru-RU" sz="2400" b="1" dirty="0">
                <a:solidFill>
                  <a:srgbClr val="FFC000"/>
                </a:solidFill>
              </a:rPr>
              <a:t>числа зарегистрированных преступлений за последние годы, повышение требований нового УПК РФ к порядку формирования доказательственной базы, активизация усилий по укреплению взаимодействия служб и подразделений обусловили увеличение объемов работы ЭКП ОВД России практически по всем направлениям экспертной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416816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764704"/>
            <a:ext cx="81369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Вопросы </a:t>
            </a:r>
            <a:r>
              <a:rPr lang="ru-RU" sz="2400" b="1" dirty="0">
                <a:solidFill>
                  <a:srgbClr val="FFC000"/>
                </a:solidFill>
              </a:rPr>
              <a:t>по повышению эффективности деятельности экспертно-криминалистических подразделений в борьбе с </a:t>
            </a:r>
            <a:r>
              <a:rPr lang="ru-RU" sz="2400" b="1" dirty="0" smtClean="0">
                <a:solidFill>
                  <a:srgbClr val="FFC000"/>
                </a:solidFill>
              </a:rPr>
              <a:t>преступностью постоянно рассматриваются на коллегиях </a:t>
            </a:r>
            <a:r>
              <a:rPr lang="ru-RU" sz="2400" b="1" dirty="0">
                <a:solidFill>
                  <a:srgbClr val="FFC000"/>
                </a:solidFill>
              </a:rPr>
              <a:t>МВД </a:t>
            </a:r>
            <a:r>
              <a:rPr lang="ru-RU" sz="2400" b="1" dirty="0" smtClean="0">
                <a:solidFill>
                  <a:srgbClr val="FFC000"/>
                </a:solidFill>
              </a:rPr>
              <a:t>России. </a:t>
            </a:r>
          </a:p>
          <a:p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 smtClean="0">
                <a:solidFill>
                  <a:srgbClr val="FFC000"/>
                </a:solidFill>
              </a:rPr>
              <a:t>В </a:t>
            </a:r>
            <a:r>
              <a:rPr lang="ru-RU" sz="2400" b="1" dirty="0">
                <a:solidFill>
                  <a:srgbClr val="FFC000"/>
                </a:solidFill>
              </a:rPr>
              <a:t>рамках реализации решений </a:t>
            </a:r>
            <a:r>
              <a:rPr lang="ru-RU" sz="2400" b="1" dirty="0" smtClean="0">
                <a:solidFill>
                  <a:srgbClr val="FFC000"/>
                </a:solidFill>
              </a:rPr>
              <a:t>коллегий </a:t>
            </a:r>
            <a:r>
              <a:rPr lang="ru-RU" sz="2400" b="1" dirty="0">
                <a:solidFill>
                  <a:srgbClr val="FFC000"/>
                </a:solidFill>
              </a:rPr>
              <a:t>ЭКЦ МВД России </a:t>
            </a:r>
            <a:r>
              <a:rPr lang="ru-RU" sz="2400" b="1" dirty="0" smtClean="0">
                <a:solidFill>
                  <a:srgbClr val="FFC000"/>
                </a:solidFill>
              </a:rPr>
              <a:t>осуществляет </a:t>
            </a:r>
            <a:r>
              <a:rPr lang="ru-RU" sz="2400" b="1" dirty="0">
                <a:solidFill>
                  <a:srgbClr val="FFC000"/>
                </a:solidFill>
              </a:rPr>
              <a:t>комплекс организационных мероприятий, в том числе и по упорядочению и переработке нормативно-правовой базы, регламентирующей экспертно-криминалистическую </a:t>
            </a:r>
            <a:r>
              <a:rPr lang="ru-RU" sz="2400" b="1" dirty="0" smtClean="0">
                <a:solidFill>
                  <a:srgbClr val="FFC000"/>
                </a:solidFill>
              </a:rPr>
              <a:t>деятельность.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575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1949" y="764704"/>
            <a:ext cx="84969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Проводится </a:t>
            </a:r>
            <a:r>
              <a:rPr lang="ru-RU" sz="2400" b="1" dirty="0">
                <a:solidFill>
                  <a:srgbClr val="FFC000"/>
                </a:solidFill>
              </a:rPr>
              <a:t>реорганизация ЭКП ОВД России, сформированы экспертно-криминалистические центры при МВД, </a:t>
            </a:r>
            <a:r>
              <a:rPr lang="ru-RU" sz="2400" b="1" dirty="0" smtClean="0">
                <a:solidFill>
                  <a:srgbClr val="FFC000"/>
                </a:solidFill>
              </a:rPr>
              <a:t>ГУ МВД России по республикам, краям и областям, </a:t>
            </a:r>
            <a:r>
              <a:rPr lang="ru-RU" sz="2400" b="1" dirty="0">
                <a:solidFill>
                  <a:srgbClr val="FFC000"/>
                </a:solidFill>
              </a:rPr>
              <a:t>УВД 85 субъектов Федерации, 20 УВДТ, УВД (ОВД) на режимных объектах и в закрытых административно-территориальных образованиях. Утверждены новые нормы </a:t>
            </a:r>
            <a:r>
              <a:rPr lang="ru-RU" sz="2400" b="1" dirty="0" err="1">
                <a:solidFill>
                  <a:srgbClr val="FFC000"/>
                </a:solidFill>
              </a:rPr>
              <a:t>положенности</a:t>
            </a:r>
            <a:r>
              <a:rPr lang="ru-RU" sz="2400" b="1" dirty="0">
                <a:solidFill>
                  <a:srgbClr val="FFC000"/>
                </a:solidFill>
              </a:rPr>
              <a:t> ЭКП </a:t>
            </a:r>
            <a:r>
              <a:rPr lang="ru-RU" sz="2400" b="1" dirty="0" smtClean="0">
                <a:solidFill>
                  <a:srgbClr val="FFC000"/>
                </a:solidFill>
              </a:rPr>
              <a:t>ОВД.</a:t>
            </a:r>
          </a:p>
          <a:p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 smtClean="0">
                <a:solidFill>
                  <a:srgbClr val="FFC000"/>
                </a:solidFill>
              </a:rPr>
              <a:t>Переработаны </a:t>
            </a:r>
            <a:r>
              <a:rPr lang="ru-RU" sz="2400" b="1" dirty="0">
                <a:solidFill>
                  <a:srgbClr val="FFC000"/>
                </a:solidFill>
              </a:rPr>
              <a:t>системы учета и оценки деятельности ЭКП ОВД, формы статистической отчетности ЭКП, периодичность и порядок ее выдачи в ЭКЦ МВД России и ОВД субъектов Российской Федерации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6589134"/>
      </p:ext>
    </p:extLst>
  </p:cSld>
  <p:clrMapOvr>
    <a:masterClrMapping/>
  </p:clrMapOvr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405</TotalTime>
  <Words>2357</Words>
  <Application>Microsoft Office PowerPoint</Application>
  <PresentationFormat>Экран (4:3)</PresentationFormat>
  <Paragraphs>90</Paragraphs>
  <Slides>38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Горизонт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Leon</dc:creator>
  <cp:lastModifiedBy>Л. А. Бушмакина</cp:lastModifiedBy>
  <cp:revision>34</cp:revision>
  <dcterms:created xsi:type="dcterms:W3CDTF">2014-10-18T08:54:33Z</dcterms:created>
  <dcterms:modified xsi:type="dcterms:W3CDTF">2018-12-11T11:23:26Z</dcterms:modified>
</cp:coreProperties>
</file>